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0"/>
  </p:notesMasterIdLst>
  <p:sldIdLst>
    <p:sldId id="301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355" r:id="rId38"/>
    <p:sldId id="297" r:id="rId39"/>
    <p:sldId id="344" r:id="rId40"/>
    <p:sldId id="345" r:id="rId41"/>
    <p:sldId id="346" r:id="rId42"/>
    <p:sldId id="341" r:id="rId43"/>
    <p:sldId id="342" r:id="rId44"/>
    <p:sldId id="343" r:id="rId45"/>
    <p:sldId id="353" r:id="rId46"/>
    <p:sldId id="354" r:id="rId47"/>
    <p:sldId id="356" r:id="rId48"/>
    <p:sldId id="357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 Shin Hwei" initials="TS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1434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22862" cy="975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66045" y="1702364"/>
            <a:ext cx="11672711" cy="153980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68302" y="3445369"/>
            <a:ext cx="11679485" cy="249258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240" y="8882098"/>
            <a:ext cx="3034453" cy="6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307" y="8882098"/>
            <a:ext cx="4118187" cy="6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82098"/>
            <a:ext cx="3034453" cy="6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270933"/>
            <a:ext cx="2926080" cy="844408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270933"/>
            <a:ext cx="8561493" cy="84440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56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92890" y="99207"/>
            <a:ext cx="12819018" cy="9517797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42347" y="4551680"/>
            <a:ext cx="9103360" cy="2275840"/>
          </a:xfrm>
        </p:spPr>
        <p:txBody>
          <a:bodyPr/>
          <a:lstStyle>
            <a:lvl1pPr marL="0" indent="0" algn="ctr">
              <a:buNone/>
              <a:defRPr sz="3700">
                <a:solidFill>
                  <a:schemeClr val="tx2"/>
                </a:solidFill>
              </a:defRPr>
            </a:lvl1pPr>
            <a:lvl2pPr marL="650240" indent="0" algn="ctr">
              <a:buNone/>
            </a:lvl2pPr>
            <a:lvl3pPr marL="1300480" indent="0" algn="ctr">
              <a:buNone/>
            </a:lvl3pPr>
            <a:lvl4pPr marL="1950720" indent="0" algn="ctr">
              <a:buNone/>
            </a:lvl4pPr>
            <a:lvl5pPr marL="2600960" indent="0" algn="ctr">
              <a:buNone/>
            </a:lvl5pPr>
            <a:lvl6pPr marL="3251200" indent="0" algn="ctr">
              <a:buNone/>
            </a:lvl6pPr>
            <a:lvl7pPr marL="3901440" indent="0" algn="ctr">
              <a:buNone/>
            </a:lvl7pPr>
            <a:lvl8pPr marL="4551680" indent="0" algn="ctr">
              <a:buNone/>
            </a:lvl8pPr>
            <a:lvl9pPr marL="520192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5635A-2960-4FA7-A23B-8437201CA4C1}" type="datetime1">
              <a:rPr lang="en-US" smtClean="0"/>
              <a:t>3/5/2021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990">
                <a:solidFill>
                  <a:srgbClr val="FFFFFF"/>
                </a:solidFill>
              </a:defRPr>
            </a:lvl1pPr>
          </a:lstStyle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502" y="2061231"/>
            <a:ext cx="12830630" cy="217223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10" name="Rectangle 9"/>
          <p:cNvSpPr/>
          <p:nvPr/>
        </p:nvSpPr>
        <p:spPr>
          <a:xfrm>
            <a:off x="89502" y="1986446"/>
            <a:ext cx="12830630" cy="171492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11" name="Rectangle 10"/>
          <p:cNvSpPr/>
          <p:nvPr/>
        </p:nvSpPr>
        <p:spPr>
          <a:xfrm>
            <a:off x="89502" y="4233456"/>
            <a:ext cx="12830630" cy="157201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50240" y="2141767"/>
            <a:ext cx="11704320" cy="2090702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3916" y="4233456"/>
            <a:ext cx="12915298" cy="239623"/>
          </a:xfrm>
          <a:prstGeom prst="rect">
            <a:avLst/>
          </a:prstGeom>
          <a:gradFill flip="none" rotWithShape="1">
            <a:gsLst>
              <a:gs pos="50000">
                <a:schemeClr val="tx2">
                  <a:lumMod val="40000"/>
                  <a:lumOff val="6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6BB4-C452-44D7-B0C0-00C40C428FBF}" type="datetime1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75253" y="324774"/>
            <a:ext cx="650240" cy="650240"/>
          </a:xfrm>
        </p:spPr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300480" y="2059093"/>
            <a:ext cx="11054080" cy="65024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560"/>
          </a:p>
        </p:txBody>
      </p:sp>
      <p:sp useBgFill="1">
        <p:nvSpPr>
          <p:cNvPr id="10" name="Rounded Rectangle 9"/>
          <p:cNvSpPr/>
          <p:nvPr/>
        </p:nvSpPr>
        <p:spPr>
          <a:xfrm>
            <a:off x="92890" y="99207"/>
            <a:ext cx="12819018" cy="9517797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1354667"/>
            <a:ext cx="11054080" cy="1937173"/>
          </a:xfrm>
        </p:spPr>
        <p:txBody>
          <a:bodyPr anchor="b" anchorCtr="0"/>
          <a:lstStyle>
            <a:lvl1pPr algn="l">
              <a:buNone/>
              <a:defRPr sz="569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3623734"/>
            <a:ext cx="11054080" cy="1903306"/>
          </a:xfrm>
        </p:spPr>
        <p:txBody>
          <a:bodyPr anchor="t" anchorCtr="0"/>
          <a:lstStyle>
            <a:lvl1pPr marL="0" indent="0">
              <a:buNone/>
              <a:defRPr sz="3415">
                <a:solidFill>
                  <a:schemeClr val="accent3"/>
                </a:solidFill>
              </a:defRPr>
            </a:lvl1pPr>
            <a:lvl2pPr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073F-DE63-4DB7-B920-7E7AE20FBD2A}" type="datetime1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7920" y="8778240"/>
            <a:ext cx="5689600" cy="6502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8719" y="3380380"/>
            <a:ext cx="12819221" cy="13004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8" name="Rectangle 7"/>
          <p:cNvSpPr/>
          <p:nvPr/>
        </p:nvSpPr>
        <p:spPr>
          <a:xfrm>
            <a:off x="98341" y="3330098"/>
            <a:ext cx="12819600" cy="6502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9" name="Rectangle 8"/>
          <p:cNvSpPr/>
          <p:nvPr/>
        </p:nvSpPr>
        <p:spPr>
          <a:xfrm>
            <a:off x="97146" y="3511296"/>
            <a:ext cx="12820794" cy="65024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8077" y="8830259"/>
            <a:ext cx="650240" cy="650240"/>
          </a:xfrm>
        </p:spPr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D23D-D9E4-4924-A1DF-61C7713C3142}" type="datetime1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300480" y="2059093"/>
            <a:ext cx="5331968" cy="65024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7017173" y="2059093"/>
            <a:ext cx="5331968" cy="65024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480" y="388338"/>
            <a:ext cx="11054080" cy="16256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0480" y="2059093"/>
            <a:ext cx="5310293" cy="1083733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3415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845" b="1"/>
            </a:lvl2pPr>
            <a:lvl3pPr>
              <a:buNone/>
              <a:defRPr sz="2560" b="1"/>
            </a:lvl3pPr>
            <a:lvl4pPr>
              <a:buNone/>
              <a:defRPr sz="2275" b="1"/>
            </a:lvl4pPr>
            <a:lvl5pPr>
              <a:buNone/>
              <a:defRPr sz="2275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044267" y="2059093"/>
            <a:ext cx="5310293" cy="1083733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3415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845" b="1"/>
            </a:lvl2pPr>
            <a:lvl3pPr>
              <a:buNone/>
              <a:defRPr sz="2560" b="1"/>
            </a:lvl3pPr>
            <a:lvl4pPr>
              <a:buNone/>
              <a:defRPr sz="2275" b="1"/>
            </a:lvl4pPr>
            <a:lvl5pPr>
              <a:buNone/>
              <a:defRPr sz="2275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55A9-DA0B-4F6A-89D5-D0D1E078F1DC}" type="datetime1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300480" y="3197013"/>
            <a:ext cx="5310293" cy="552704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7044267" y="3197013"/>
            <a:ext cx="5310293" cy="552704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4081C-58C2-4326-BC9E-B8DCD1811E3F}" type="datetime1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1E11B-FA59-41D4-B978-6740A802B6AD}" type="datetime1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 useBgFill="1">
        <p:nvSpPr>
          <p:cNvPr id="9" name="Rounded Rectangle 8"/>
          <p:cNvSpPr/>
          <p:nvPr/>
        </p:nvSpPr>
        <p:spPr>
          <a:xfrm>
            <a:off x="91034" y="99207"/>
            <a:ext cx="12819018" cy="9519514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480" y="388338"/>
            <a:ext cx="11054080" cy="1625600"/>
          </a:xfrm>
        </p:spPr>
        <p:txBody>
          <a:bodyPr anchor="b" anchorCtr="0"/>
          <a:lstStyle>
            <a:lvl1pPr algn="l">
              <a:buNone/>
              <a:defRPr sz="569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00480" y="2275840"/>
            <a:ext cx="2709333" cy="6394027"/>
          </a:xfrm>
        </p:spPr>
        <p:txBody>
          <a:bodyPr/>
          <a:lstStyle>
            <a:lvl1pPr marL="0" indent="0">
              <a:buNone/>
              <a:defRPr sz="2560"/>
            </a:lvl1pPr>
            <a:lvl2pPr>
              <a:buNone/>
              <a:defRPr sz="1705"/>
            </a:lvl2pPr>
            <a:lvl3pPr>
              <a:buNone/>
              <a:defRPr sz="1420"/>
            </a:lvl3pPr>
            <a:lvl4pPr>
              <a:buNone/>
              <a:defRPr sz="1280"/>
            </a:lvl4pPr>
            <a:lvl5pPr>
              <a:buNone/>
              <a:defRPr sz="128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6042-01D5-45D9-B720-4E5A4F617009}" type="datetime1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4226560" y="2275840"/>
            <a:ext cx="8128000" cy="6394027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480" y="6969671"/>
            <a:ext cx="10403840" cy="742810"/>
          </a:xfrm>
        </p:spPr>
        <p:txBody>
          <a:bodyPr anchor="ctr">
            <a:noAutofit/>
          </a:bodyPr>
          <a:lstStyle>
            <a:lvl1pPr algn="l">
              <a:buNone/>
              <a:defRPr sz="398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0480" y="7745173"/>
            <a:ext cx="10403840" cy="975360"/>
          </a:xfrm>
        </p:spPr>
        <p:txBody>
          <a:bodyPr/>
          <a:lstStyle>
            <a:lvl1pPr marL="0" indent="0">
              <a:buFontTx/>
              <a:buNone/>
              <a:defRPr sz="2275"/>
            </a:lvl1pPr>
            <a:lvl2pPr>
              <a:defRPr sz="1705"/>
            </a:lvl2pPr>
            <a:lvl3pPr>
              <a:defRPr sz="1420"/>
            </a:lvl3pPr>
            <a:lvl4pPr>
              <a:defRPr sz="1280"/>
            </a:lvl4pPr>
            <a:lvl5pPr>
              <a:defRPr sz="128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78BB-F40F-49F4-9B0E-6BC49F43BB87}" type="datetime1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00480" y="8778240"/>
            <a:ext cx="5527040" cy="6502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8077" y="8830259"/>
            <a:ext cx="650240" cy="650240"/>
          </a:xfrm>
        </p:spPr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7148" y="6661056"/>
            <a:ext cx="12809728" cy="13004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12" name="Rectangle 11"/>
          <p:cNvSpPr/>
          <p:nvPr/>
        </p:nvSpPr>
        <p:spPr>
          <a:xfrm>
            <a:off x="97434" y="6614007"/>
            <a:ext cx="12809442" cy="6502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13" name="Rectangle 12"/>
          <p:cNvSpPr/>
          <p:nvPr/>
        </p:nvSpPr>
        <p:spPr>
          <a:xfrm>
            <a:off x="97436" y="6788585"/>
            <a:ext cx="12809439" cy="69414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49" y="94827"/>
            <a:ext cx="12802664" cy="6515947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455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8D6C-7F13-40DE-87C1-2573C384FFA4}" type="datetime1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601"/>
            <a:ext cx="2861056" cy="832216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0480" y="390599"/>
            <a:ext cx="7911253" cy="8322169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FED4-2C5F-490D-800B-CDC2878E663A}" type="datetime1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7"/>
            <a:ext cx="11216640" cy="4057226"/>
          </a:xfrm>
        </p:spPr>
        <p:txBody>
          <a:bodyPr anchor="b"/>
          <a:lstStyle>
            <a:lvl1pPr>
              <a:defRPr sz="853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6"/>
            <a:ext cx="11216640" cy="2133599"/>
          </a:xfrm>
        </p:spPr>
        <p:txBody>
          <a:bodyPr/>
          <a:lstStyle>
            <a:lvl1pPr marL="0" indent="0">
              <a:buNone/>
              <a:defRPr sz="3415"/>
            </a:lvl1pPr>
            <a:lvl2pPr marL="650240" indent="0">
              <a:buNone/>
              <a:defRPr sz="2845"/>
            </a:lvl2pPr>
            <a:lvl3pPr marL="1300480" indent="0">
              <a:buNone/>
              <a:defRPr sz="2560"/>
            </a:lvl3pPr>
            <a:lvl4pPr marL="1950720" indent="0">
              <a:buNone/>
              <a:defRPr sz="2275"/>
            </a:lvl4pPr>
            <a:lvl5pPr marL="2600960" indent="0">
              <a:buNone/>
              <a:defRPr sz="2275"/>
            </a:lvl5pPr>
            <a:lvl6pPr marL="3251200" indent="0">
              <a:buNone/>
              <a:defRPr sz="2275"/>
            </a:lvl6pPr>
            <a:lvl7pPr marL="3901440" indent="0">
              <a:buNone/>
              <a:defRPr sz="2275"/>
            </a:lvl7pPr>
            <a:lvl8pPr marL="4551680" indent="0">
              <a:buNone/>
              <a:defRPr sz="2275"/>
            </a:lvl8pPr>
            <a:lvl9pPr marL="5201920" indent="0">
              <a:buNone/>
              <a:defRPr sz="22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1670756"/>
            <a:ext cx="5743787" cy="70442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1670756"/>
            <a:ext cx="5743787" cy="70442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338" y="519289"/>
            <a:ext cx="11216640" cy="18852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338" y="2390987"/>
            <a:ext cx="5502204" cy="1171786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338" y="3562773"/>
            <a:ext cx="5502204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9298" cy="1171786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9298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338" y="650240"/>
            <a:ext cx="4194951" cy="2275840"/>
          </a:xfrm>
        </p:spPr>
        <p:txBody>
          <a:bodyPr anchor="b"/>
          <a:lstStyle>
            <a:lvl1pPr>
              <a:defRPr sz="45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98" y="1404338"/>
            <a:ext cx="6583680" cy="6931378"/>
          </a:xfrm>
        </p:spPr>
        <p:txBody>
          <a:bodyPr/>
          <a:lstStyle>
            <a:lvl1pPr>
              <a:defRPr sz="4550"/>
            </a:lvl1pPr>
            <a:lvl2pPr>
              <a:defRPr sz="3980"/>
            </a:lvl2pPr>
            <a:lvl3pPr>
              <a:defRPr sz="3415"/>
            </a:lvl3pPr>
            <a:lvl4pPr>
              <a:defRPr sz="2845"/>
            </a:lvl4pPr>
            <a:lvl5pPr>
              <a:defRPr sz="2845"/>
            </a:lvl5pPr>
            <a:lvl6pPr>
              <a:defRPr sz="2845"/>
            </a:lvl6pPr>
            <a:lvl7pPr>
              <a:defRPr sz="2845"/>
            </a:lvl7pPr>
            <a:lvl8pPr>
              <a:defRPr sz="2845"/>
            </a:lvl8pPr>
            <a:lvl9pPr>
              <a:defRPr sz="284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338" y="2926080"/>
            <a:ext cx="4194951" cy="5420925"/>
          </a:xfrm>
        </p:spPr>
        <p:txBody>
          <a:bodyPr/>
          <a:lstStyle>
            <a:lvl1pPr marL="0" indent="0">
              <a:buNone/>
              <a:defRPr sz="2275"/>
            </a:lvl1pPr>
            <a:lvl2pPr marL="650240" indent="0">
              <a:buNone/>
              <a:defRPr sz="1990"/>
            </a:lvl2pPr>
            <a:lvl3pPr marL="1300480" indent="0">
              <a:buNone/>
              <a:defRPr sz="1705"/>
            </a:lvl3pPr>
            <a:lvl4pPr marL="1950720" indent="0">
              <a:buNone/>
              <a:defRPr sz="1420"/>
            </a:lvl4pPr>
            <a:lvl5pPr marL="2600960" indent="0">
              <a:buNone/>
              <a:defRPr sz="1420"/>
            </a:lvl5pPr>
            <a:lvl6pPr marL="3251200" indent="0">
              <a:buNone/>
              <a:defRPr sz="1420"/>
            </a:lvl6pPr>
            <a:lvl7pPr marL="3901440" indent="0">
              <a:buNone/>
              <a:defRPr sz="1420"/>
            </a:lvl7pPr>
            <a:lvl8pPr marL="4551680" indent="0">
              <a:buNone/>
              <a:defRPr sz="1420"/>
            </a:lvl8pPr>
            <a:lvl9pPr marL="5201920" indent="0">
              <a:buNone/>
              <a:defRPr sz="14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338" y="650240"/>
            <a:ext cx="4194951" cy="2275840"/>
          </a:xfrm>
        </p:spPr>
        <p:txBody>
          <a:bodyPr anchor="b"/>
          <a:lstStyle>
            <a:lvl1pPr>
              <a:defRPr sz="45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98" y="1404338"/>
            <a:ext cx="6583680" cy="6931378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550"/>
            </a:lvl1pPr>
            <a:lvl2pPr marL="650240" indent="0">
              <a:buNone/>
              <a:defRPr sz="3980"/>
            </a:lvl2pPr>
            <a:lvl3pPr marL="1300480" indent="0">
              <a:buNone/>
              <a:defRPr sz="3415"/>
            </a:lvl3pPr>
            <a:lvl4pPr marL="1950720" indent="0">
              <a:buNone/>
              <a:defRPr sz="2845"/>
            </a:lvl4pPr>
            <a:lvl5pPr marL="2600960" indent="0">
              <a:buNone/>
              <a:defRPr sz="2845"/>
            </a:lvl5pPr>
            <a:lvl6pPr marL="3251200" indent="0">
              <a:buNone/>
              <a:defRPr sz="2845"/>
            </a:lvl6pPr>
            <a:lvl7pPr marL="3901440" indent="0">
              <a:buNone/>
              <a:defRPr sz="2845"/>
            </a:lvl7pPr>
            <a:lvl8pPr marL="4551680" indent="0">
              <a:buNone/>
              <a:defRPr sz="2845"/>
            </a:lvl8pPr>
            <a:lvl9pPr marL="5201920" indent="0">
              <a:buNone/>
              <a:defRPr sz="284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338" y="2926080"/>
            <a:ext cx="4194951" cy="5420925"/>
          </a:xfrm>
        </p:spPr>
        <p:txBody>
          <a:bodyPr/>
          <a:lstStyle>
            <a:lvl1pPr marL="0" indent="0">
              <a:buNone/>
              <a:defRPr sz="2275"/>
            </a:lvl1pPr>
            <a:lvl2pPr marL="650240" indent="0">
              <a:buNone/>
              <a:defRPr sz="1990"/>
            </a:lvl2pPr>
            <a:lvl3pPr marL="1300480" indent="0">
              <a:buNone/>
              <a:defRPr sz="1705"/>
            </a:lvl3pPr>
            <a:lvl4pPr marL="1950720" indent="0">
              <a:buNone/>
              <a:defRPr sz="1420"/>
            </a:lvl4pPr>
            <a:lvl5pPr marL="2600960" indent="0">
              <a:buNone/>
              <a:defRPr sz="1420"/>
            </a:lvl5pPr>
            <a:lvl6pPr marL="3251200" indent="0">
              <a:buNone/>
              <a:defRPr sz="1420"/>
            </a:lvl6pPr>
            <a:lvl7pPr marL="3901440" indent="0">
              <a:buNone/>
              <a:defRPr sz="1420"/>
            </a:lvl7pPr>
            <a:lvl8pPr marL="4551680" indent="0">
              <a:buNone/>
              <a:defRPr sz="1420"/>
            </a:lvl8pPr>
            <a:lvl9pPr marL="5201920" indent="0">
              <a:buNone/>
              <a:defRPr sz="14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3022862" cy="975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50240" y="270933"/>
            <a:ext cx="11704320" cy="8286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50240" y="1670756"/>
            <a:ext cx="11704320" cy="704426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240" y="8882098"/>
            <a:ext cx="3034453" cy="67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99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307" y="8882098"/>
            <a:ext cx="4118187" cy="67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99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82098"/>
            <a:ext cx="3034453" cy="67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99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51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87680" indent="-487680" algn="l" rtl="0" fontAlgn="base">
        <a:spcBef>
          <a:spcPts val="140"/>
        </a:spcBef>
        <a:spcAft>
          <a:spcPct val="0"/>
        </a:spcAft>
        <a:buChar char="•"/>
        <a:defRPr sz="455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40" indent="-406400" algn="l" rtl="0" fontAlgn="base">
        <a:spcBef>
          <a:spcPts val="140"/>
        </a:spcBef>
        <a:spcAft>
          <a:spcPct val="0"/>
        </a:spcAft>
        <a:buChar char="–"/>
        <a:defRPr sz="398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00" indent="-325120" algn="l" rtl="0" fontAlgn="base">
        <a:spcBef>
          <a:spcPts val="140"/>
        </a:spcBef>
        <a:spcAft>
          <a:spcPct val="0"/>
        </a:spcAft>
        <a:buChar char="•"/>
        <a:defRPr sz="3415" kern="1200">
          <a:solidFill>
            <a:schemeClr val="tx1"/>
          </a:solidFill>
          <a:latin typeface="+mn-lt"/>
          <a:ea typeface="+mn-ea"/>
          <a:cs typeface="+mn-cs"/>
        </a:defRPr>
      </a:lvl3pPr>
      <a:lvl4pPr marL="2275840" indent="-325120" algn="l" rtl="0" fontAlgn="base">
        <a:spcBef>
          <a:spcPts val="140"/>
        </a:spcBef>
        <a:spcAft>
          <a:spcPct val="0"/>
        </a:spcAft>
        <a:buChar char="–"/>
        <a:defRPr sz="2845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indent="-325120" algn="l" rtl="0" fontAlgn="base">
        <a:spcBef>
          <a:spcPts val="140"/>
        </a:spcBef>
        <a:spcAft>
          <a:spcPct val="0"/>
        </a:spcAft>
        <a:buChar char="»"/>
        <a:defRPr sz="2845" kern="1200">
          <a:solidFill>
            <a:schemeClr val="tx1"/>
          </a:solidFill>
          <a:latin typeface="+mn-lt"/>
          <a:ea typeface="+mn-ea"/>
          <a:cs typeface="+mn-cs"/>
        </a:defRPr>
      </a:lvl5pPr>
      <a:lvl6pPr marL="3576320" indent="-325120" algn="l" defTabSz="1300480" rtl="0" eaLnBrk="1" latinLnBrk="0" hangingPunct="1">
        <a:lnSpc>
          <a:spcPct val="90000"/>
        </a:lnSpc>
        <a:spcBef>
          <a:spcPct val="143000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560" indent="-325120" algn="l" defTabSz="1300480" rtl="0" eaLnBrk="1" latinLnBrk="0" hangingPunct="1">
        <a:lnSpc>
          <a:spcPct val="90000"/>
        </a:lnSpc>
        <a:spcBef>
          <a:spcPct val="143000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800" indent="-325120" algn="l" defTabSz="1300480" rtl="0" eaLnBrk="1" latinLnBrk="0" hangingPunct="1">
        <a:lnSpc>
          <a:spcPct val="90000"/>
        </a:lnSpc>
        <a:spcBef>
          <a:spcPct val="143000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7040" indent="-325120" algn="l" defTabSz="1300480" rtl="0" eaLnBrk="1" latinLnBrk="0" hangingPunct="1">
        <a:lnSpc>
          <a:spcPct val="90000"/>
        </a:lnSpc>
        <a:spcBef>
          <a:spcPct val="143000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560"/>
          </a:p>
        </p:txBody>
      </p:sp>
      <p:sp useBgFill="1">
        <p:nvSpPr>
          <p:cNvPr id="8" name="Rounded Rectangle 7"/>
          <p:cNvSpPr/>
          <p:nvPr/>
        </p:nvSpPr>
        <p:spPr>
          <a:xfrm>
            <a:off x="91034" y="99207"/>
            <a:ext cx="12819018" cy="9519514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300480" y="390596"/>
            <a:ext cx="11054080" cy="16256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300480" y="2059093"/>
            <a:ext cx="11054080" cy="6502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78240" y="8805333"/>
            <a:ext cx="3522133" cy="677333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990">
                <a:solidFill>
                  <a:schemeClr val="tx2"/>
                </a:solidFill>
              </a:defRPr>
            </a:lvl1pPr>
          </a:lstStyle>
          <a:p>
            <a:fld id="{A2573D35-23C2-4393-910D-65D0AA3A5BDF}" type="datetime1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300480" y="8778240"/>
            <a:ext cx="5635413" cy="65024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99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208077" y="8832427"/>
            <a:ext cx="650240" cy="65024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99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0744429-5D94-4E32-8057-7F8AE043425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569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89890" indent="-389890" algn="l" rtl="0" eaLnBrk="1" latinLnBrk="0" hangingPunct="1">
        <a:spcBef>
          <a:spcPts val="825"/>
        </a:spcBef>
        <a:buClr>
          <a:schemeClr val="accent1"/>
        </a:buClr>
        <a:buSzPct val="85000"/>
        <a:buFont typeface="Wingdings 2" panose="05020102010507070707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780415" indent="-325120" algn="l" rtl="0" eaLnBrk="1" latinLnBrk="0" hangingPunct="1">
        <a:spcBef>
          <a:spcPct val="106000"/>
        </a:spcBef>
        <a:buClr>
          <a:schemeClr val="accent2"/>
        </a:buClr>
        <a:buSzPct val="85000"/>
        <a:buFont typeface="Wingdings 2" panose="05020102010507070707"/>
        <a:buChar char=""/>
        <a:defRPr kumimoji="0" sz="3415" kern="1200">
          <a:solidFill>
            <a:schemeClr val="tx1"/>
          </a:solidFill>
          <a:latin typeface="+mn-lt"/>
          <a:ea typeface="+mn-ea"/>
          <a:cs typeface="+mn-cs"/>
        </a:defRPr>
      </a:lvl2pPr>
      <a:lvl3pPr marL="1170305" indent="-325120" algn="l" rtl="0" eaLnBrk="1" latinLnBrk="0" hangingPunct="1">
        <a:spcBef>
          <a:spcPct val="10600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845" kern="1200">
          <a:solidFill>
            <a:schemeClr val="tx1"/>
          </a:solidFill>
          <a:latin typeface="+mn-lt"/>
          <a:ea typeface="+mn-ea"/>
          <a:cs typeface="+mn-cs"/>
        </a:defRPr>
      </a:lvl3pPr>
      <a:lvl4pPr marL="1560830" indent="-325120" algn="l" rtl="0" eaLnBrk="1" latinLnBrk="0" hangingPunct="1">
        <a:spcBef>
          <a:spcPct val="106000"/>
        </a:spcBef>
        <a:buClr>
          <a:schemeClr val="accent3"/>
        </a:buClr>
        <a:buSzPct val="80000"/>
        <a:buFont typeface="Wingdings 2" panose="05020102010507070707"/>
        <a:buChar char=""/>
        <a:defRPr kumimoji="0" sz="284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325120" algn="l" rtl="0" eaLnBrk="1" latinLnBrk="0" hangingPunct="1">
        <a:spcBef>
          <a:spcPct val="106000"/>
        </a:spcBef>
        <a:buClr>
          <a:schemeClr val="accent3"/>
        </a:buClr>
        <a:buFontTx/>
        <a:buChar char="o"/>
        <a:defRPr kumimoji="0" sz="2845" kern="1200">
          <a:solidFill>
            <a:schemeClr val="tx1"/>
          </a:solidFill>
          <a:latin typeface="+mn-lt"/>
          <a:ea typeface="+mn-ea"/>
          <a:cs typeface="+mn-cs"/>
        </a:defRPr>
      </a:lvl5pPr>
      <a:lvl6pPr marL="2340610" indent="-325120" algn="l" rtl="0" eaLnBrk="1" latinLnBrk="0" hangingPunct="1">
        <a:spcBef>
          <a:spcPct val="106000"/>
        </a:spcBef>
        <a:buClr>
          <a:schemeClr val="accent3"/>
        </a:buClr>
        <a:buChar char="•"/>
        <a:defRPr kumimoji="0" sz="256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1135" indent="-325120" algn="l" rtl="0" eaLnBrk="1" latinLnBrk="0" hangingPunct="1">
        <a:spcBef>
          <a:spcPct val="106000"/>
        </a:spcBef>
        <a:buClr>
          <a:schemeClr val="accent2"/>
        </a:buClr>
        <a:buChar char="•"/>
        <a:defRPr kumimoji="0"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3121025" indent="-325120" algn="l" rtl="0" eaLnBrk="1" latinLnBrk="0" hangingPunct="1">
        <a:spcBef>
          <a:spcPct val="106000"/>
        </a:spcBef>
        <a:buClr>
          <a:schemeClr val="accent1">
            <a:tint val="60000"/>
          </a:schemeClr>
        </a:buClr>
        <a:buChar char="•"/>
        <a:defRPr kumimoji="0"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3511550" indent="-325120" algn="l" rtl="0" eaLnBrk="1" latinLnBrk="0" hangingPunct="1">
        <a:spcBef>
          <a:spcPct val="106000"/>
        </a:spcBef>
        <a:buClr>
          <a:schemeClr val="accent2">
            <a:tint val="60000"/>
          </a:schemeClr>
        </a:buClr>
        <a:buChar char="•"/>
        <a:defRPr kumimoji="0"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g/trrjQPY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dc411h7VH" TargetMode="External"/><Relationship Id="rId2" Type="http://schemas.openxmlformats.org/officeDocument/2006/relationships/hyperlink" Target="https://www.youtube.com/watch?v=k1T5Wbx0NMw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3751" y="6073422"/>
            <a:ext cx="11410809" cy="2817707"/>
          </a:xfrm>
        </p:spPr>
        <p:txBody>
          <a:bodyPr>
            <a:normAutofit/>
          </a:bodyPr>
          <a:lstStyle/>
          <a:p>
            <a:r>
              <a:rPr lang="en-US" sz="2845" dirty="0">
                <a:solidFill>
                  <a:schemeClr val="accent1"/>
                </a:solidFill>
              </a:rPr>
              <a:t>Southern University of Science and Technology</a:t>
            </a:r>
          </a:p>
          <a:p>
            <a:r>
              <a:rPr lang="en-US" sz="2845" dirty="0">
                <a:solidFill>
                  <a:schemeClr val="accent1"/>
                </a:solidFill>
                <a:sym typeface="+mn-ea"/>
              </a:rPr>
              <a:t>Slides adapted from  cs4218 (NUS)</a:t>
            </a:r>
            <a:endParaRPr lang="en-US" sz="2845" dirty="0">
              <a:solidFill>
                <a:schemeClr val="accent1"/>
              </a:solidFill>
            </a:endParaRPr>
          </a:p>
          <a:p>
            <a:r>
              <a:rPr lang="en-US" altLang="en-US" sz="2845" dirty="0">
                <a:solidFill>
                  <a:schemeClr val="accent1"/>
                </a:solidFill>
                <a:sym typeface="+mn-ea"/>
              </a:rPr>
              <a:t>Credits: </a:t>
            </a:r>
            <a:r>
              <a:rPr sz="2845">
                <a:solidFill>
                  <a:schemeClr val="accent1"/>
                </a:solidFill>
                <a:sym typeface="+mn-ea"/>
              </a:rPr>
              <a:t>Konstantin R</a:t>
            </a:r>
            <a:r>
              <a:rPr lang="en-US" sz="2845">
                <a:solidFill>
                  <a:schemeClr val="accent1"/>
                </a:solidFill>
                <a:sym typeface="+mn-ea"/>
              </a:rPr>
              <a:t>ubinov</a:t>
            </a:r>
            <a:endParaRPr lang="en-US" sz="2845" dirty="0">
              <a:solidFill>
                <a:schemeClr val="accent1"/>
              </a:solidFill>
              <a:sym typeface="+mn-ea"/>
            </a:endParaRPr>
          </a:p>
          <a:p>
            <a:endParaRPr lang="en-US" sz="2845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altLang="en-US">
                <a:sym typeface="+mn-ea"/>
              </a:rPr>
              <a:t>JUnit</a:t>
            </a:r>
            <a:r>
              <a:rPr>
                <a:sym typeface="+mn-ea"/>
              </a:rPr>
              <a:t> in </a:t>
            </a:r>
            <a:r>
              <a:rPr altLang="en-US">
                <a:sym typeface="+mn-ea"/>
              </a:rPr>
              <a:t>the</a:t>
            </a:r>
            <a:r>
              <a:rPr>
                <a:sym typeface="+mn-ea"/>
              </a:rPr>
              <a:t> context</a:t>
            </a:r>
            <a:br>
              <a:rPr>
                <a:sym typeface="+mn-ea"/>
              </a:rPr>
            </a:br>
            <a:r>
              <a:rPr>
                <a:sym typeface="+mn-ea"/>
              </a:rPr>
              <a:t>a</a:t>
            </a:r>
            <a:r>
              <a:rPr altLang="en-US">
                <a:sym typeface="+mn-ea"/>
              </a:rPr>
              <a:t>nd JUnit Format</a:t>
            </a:r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50240" y="4729308"/>
          <a:ext cx="12029440" cy="134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2390">
                <a:tc>
                  <a:txBody>
                    <a:bodyPr/>
                    <a:lstStyle/>
                    <a:p>
                      <a:pPr algn="ctr"/>
                      <a:r>
                        <a:rPr lang="en-US" sz="3980" b="1" dirty="0">
                          <a:solidFill>
                            <a:schemeClr val="accent1"/>
                          </a:solidFill>
                        </a:rPr>
                        <a:t>TAN, Shin Hwei</a:t>
                      </a:r>
                    </a:p>
                    <a:p>
                      <a:pPr algn="ctr"/>
                      <a:r>
                        <a:rPr lang="zh-CN" altLang="en-US" sz="3980" b="0" dirty="0">
                          <a:solidFill>
                            <a:schemeClr val="accent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陈馨慧</a:t>
                      </a:r>
                    </a:p>
                  </a:txBody>
                  <a:tcPr marL="130048" marR="130048" marT="65024" marB="6502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JUnit testing"/>
          <p:cNvSpPr/>
          <p:nvPr/>
        </p:nvSpPr>
        <p:spPr>
          <a:xfrm>
            <a:off x="432345" y="431800"/>
            <a:ext cx="12128501" cy="723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JUnit testing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44" name="appropriate use of main() method…"/>
          <p:cNvSpPr/>
          <p:nvPr/>
        </p:nvSpPr>
        <p:spPr>
          <a:xfrm>
            <a:off x="1088442" y="1315403"/>
            <a:ext cx="11470005" cy="1763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buSzPct val="125000"/>
              <a:buChar char="•"/>
            </a:pPr>
            <a:r>
              <a:rPr sz="3600"/>
              <a:t>appropriate use of main() method</a:t>
            </a:r>
          </a:p>
          <a:p>
            <a:pPr algn="l">
              <a:buSzPct val="125000"/>
              <a:buChar char="•"/>
            </a:pPr>
            <a:r>
              <a:rPr sz="3600"/>
              <a:t>automatic test execution and generated reports</a:t>
            </a:r>
          </a:p>
          <a:p>
            <a:pPr algn="l">
              <a:buSzPct val="125000"/>
              <a:buChar char="•"/>
            </a:pPr>
            <a:r>
              <a:rPr sz="3600"/>
              <a:t>no need for manual inspection</a:t>
            </a:r>
          </a:p>
        </p:txBody>
      </p:sp>
      <p:sp>
        <p:nvSpPr>
          <p:cNvPr id="345" name="vs."/>
          <p:cNvSpPr/>
          <p:nvPr/>
        </p:nvSpPr>
        <p:spPr>
          <a:xfrm>
            <a:off x="6085830" y="4248150"/>
            <a:ext cx="833140" cy="723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vs.</a:t>
            </a:r>
          </a:p>
        </p:txBody>
      </p:sp>
      <p:sp>
        <p:nvSpPr>
          <p:cNvPr id="346" name="Println-ing…"/>
          <p:cNvSpPr/>
          <p:nvPr/>
        </p:nvSpPr>
        <p:spPr>
          <a:xfrm>
            <a:off x="469900" y="5005388"/>
            <a:ext cx="12065000" cy="24098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 Println-ing</a:t>
            </a:r>
          </a:p>
          <a:p>
            <a:pPr algn="l">
              <a:buSzPct val="125000"/>
              <a:buChar char="•"/>
            </a:pPr>
            <a:r>
              <a:rPr sz="3600"/>
              <a:t>unnecessary main() method</a:t>
            </a:r>
          </a:p>
          <a:p>
            <a:pPr algn="l">
              <a:buSzPct val="125000"/>
              <a:buChar char="•"/>
            </a:pPr>
            <a:r>
              <a:rPr sz="3600"/>
              <a:t>placing and then removing ‘System.out.println(...)’</a:t>
            </a:r>
          </a:p>
          <a:p>
            <a:pPr algn="l">
              <a:buSzPct val="125000"/>
              <a:buChar char="•"/>
            </a:pPr>
            <a:r>
              <a:rPr sz="3600"/>
              <a:t>inspecting output manually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tring Wrapper testing:"/>
          <p:cNvSpPr/>
          <p:nvPr/>
        </p:nvSpPr>
        <p:spPr>
          <a:xfrm>
            <a:off x="1238924" y="659764"/>
            <a:ext cx="5634039" cy="787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String Wrapper testing:</a:t>
            </a:r>
          </a:p>
        </p:txBody>
      </p:sp>
      <p:sp>
        <p:nvSpPr>
          <p:cNvPr id="349" name="/**…"/>
          <p:cNvSpPr/>
          <p:nvPr/>
        </p:nvSpPr>
        <p:spPr>
          <a:xfrm>
            <a:off x="609600" y="1684655"/>
            <a:ext cx="11772900" cy="34251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4F76C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/**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4F76C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* Purpose: program for wrapping strings on spaces and </a:t>
            </a:r>
          </a:p>
          <a:p>
            <a:pPr lvl="1" indent="0" algn="l" defTabSz="457200">
              <a:defRPr sz="2400">
                <a:solidFill>
                  <a:srgbClr val="4F76C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indenting strings if we break them before '+' or '=' symbols as in Java.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4F76C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*/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class</a:t>
            </a:r>
            <a:r>
              <a:t> Wrapper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String wrap(String s, </a:t>
            </a:r>
            <a:r>
              <a:rPr>
                <a:solidFill>
                  <a:srgbClr val="931A68"/>
                </a:solidFill>
              </a:rPr>
              <a:t>int</a:t>
            </a:r>
            <a:r>
              <a:t> length) {	</a:t>
            </a:r>
          </a:p>
          <a:p>
            <a:pPr lvl="2" indent="0"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...</a:t>
            </a:r>
          </a:p>
          <a:p>
            <a:pPr lvl="2" indent="0"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50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grpSp>
        <p:nvGrpSpPr>
          <p:cNvPr id="353" name="‘Developer testing’ perspective helps to see system behavior in new ways"/>
          <p:cNvGrpSpPr/>
          <p:nvPr/>
        </p:nvGrpSpPr>
        <p:grpSpPr>
          <a:xfrm>
            <a:off x="809823" y="6921500"/>
            <a:ext cx="11366501" cy="1930400"/>
            <a:chOff x="0" y="0"/>
            <a:chExt cx="11366500" cy="1930400"/>
          </a:xfrm>
        </p:grpSpPr>
        <p:sp>
          <p:nvSpPr>
            <p:cNvPr id="352" name="‘Developer testing’ perspective helps to see system behavior in new ways"/>
            <p:cNvSpPr/>
            <p:nvPr/>
          </p:nvSpPr>
          <p:spPr>
            <a:xfrm>
              <a:off x="215900" y="139700"/>
              <a:ext cx="10934700" cy="137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‘Developer testing’ perspective helps to see system behavior in new ways</a:t>
              </a:r>
            </a:p>
          </p:txBody>
        </p:sp>
        <p:pic>
          <p:nvPicPr>
            <p:cNvPr id="351" name="‘Developer testing’ perspective helps to see system behavior in new ways" descr="‘Developer testing’ perspective helps to see system behavior in new ways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366500" cy="1930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@Test…"/>
          <p:cNvSpPr/>
          <p:nvPr/>
        </p:nvSpPr>
        <p:spPr>
          <a:xfrm>
            <a:off x="609600" y="1225550"/>
            <a:ext cx="11772900" cy="6578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testWrapNull()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assertEquals(</a:t>
            </a:r>
            <a:r>
              <a:rPr>
                <a:solidFill>
                  <a:srgbClr val="3933FF"/>
                </a:solidFill>
              </a:rPr>
              <a:t>""</a:t>
            </a:r>
            <a:r>
              <a:t>,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.wrap(</a:t>
            </a:r>
            <a:r>
              <a:rPr>
                <a:solidFill>
                  <a:srgbClr val="931A68"/>
                </a:solidFill>
              </a:rPr>
              <a:t>null</a:t>
            </a:r>
            <a:r>
              <a:t>, 10));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ThreeWordsOverTheLimitShouldWrapAtSecondWord() {</a:t>
            </a:r>
          </a:p>
          <a:p>
            <a:pPr algn="l" defTabSz="457200">
              <a:defRPr sz="24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	assertEquals(</a:t>
            </a:r>
            <a:r>
              <a:t>"word word\nword"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rPr>
                <a:solidFill>
                  <a:srgbClr val="000000"/>
                </a:solidFill>
              </a:rPr>
              <a:t>.wrap(</a:t>
            </a:r>
            <a:r>
              <a:t>"word word word"</a:t>
            </a:r>
            <a:r>
              <a:rPr>
                <a:solidFill>
                  <a:srgbClr val="000000"/>
                </a:solidFill>
              </a:rPr>
              <a:t>, 5));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TwoWordsLongerThanLimitShouldNotWrap()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assertEquals(</a:t>
            </a:r>
            <a:r>
              <a:rPr>
                <a:solidFill>
                  <a:srgbClr val="3933FF"/>
                </a:solidFill>
              </a:rPr>
              <a:t>"word word"</a:t>
            </a:r>
            <a:r>
              <a:t>,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.wrap(</a:t>
            </a:r>
            <a:r>
              <a:rPr>
                <a:solidFill>
                  <a:srgbClr val="3933FF"/>
                </a:solidFill>
              </a:rPr>
              <a:t>"word word"</a:t>
            </a:r>
            <a:r>
              <a:t>, 6));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</p:txBody>
      </p:sp>
      <p:sp>
        <p:nvSpPr>
          <p:cNvPr id="356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@Test…"/>
          <p:cNvSpPr/>
          <p:nvPr/>
        </p:nvSpPr>
        <p:spPr>
          <a:xfrm>
            <a:off x="609600" y="1225550"/>
            <a:ext cx="11772900" cy="8610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testWrapNull()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assertEquals(</a:t>
            </a:r>
            <a:r>
              <a:rPr>
                <a:solidFill>
                  <a:srgbClr val="3933FF"/>
                </a:solidFill>
              </a:rPr>
              <a:t>""</a:t>
            </a:r>
            <a:r>
              <a:t>,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.wrap(</a:t>
            </a:r>
            <a:r>
              <a:rPr>
                <a:solidFill>
                  <a:srgbClr val="931A68"/>
                </a:solidFill>
              </a:rPr>
              <a:t>null</a:t>
            </a:r>
            <a:r>
              <a:t>, 10));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ThreeWordsOverTheLimitShouldWrapAtSecondWord() {</a:t>
            </a:r>
          </a:p>
          <a:p>
            <a:pPr algn="l" defTabSz="457200">
              <a:defRPr sz="24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	assertEquals(</a:t>
            </a:r>
            <a:r>
              <a:t>"word word\nword"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rPr>
                <a:solidFill>
                  <a:srgbClr val="000000"/>
                </a:solidFill>
              </a:rPr>
              <a:t>.wrap(</a:t>
            </a:r>
            <a:r>
              <a:t>"word word </a:t>
            </a:r>
          </a:p>
          <a:p>
            <a:pPr lvl="7" indent="0" algn="l" defTabSz="457200">
              <a:defRPr sz="24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word"</a:t>
            </a:r>
            <a:r>
              <a:rPr>
                <a:solidFill>
                  <a:srgbClr val="000000"/>
                </a:solidFill>
              </a:rPr>
              <a:t>, 5));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TwoWordsLongerThanLimitShouldNotWrap()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assertEquals(</a:t>
            </a:r>
            <a:r>
              <a:rPr>
                <a:solidFill>
                  <a:srgbClr val="3933FF"/>
                </a:solidFill>
              </a:rPr>
              <a:t>"word word"</a:t>
            </a:r>
            <a:r>
              <a:t>,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.wrap(</a:t>
            </a:r>
            <a:r>
              <a:rPr>
                <a:solidFill>
                  <a:srgbClr val="3933FF"/>
                </a:solidFill>
              </a:rPr>
              <a:t>"word word"</a:t>
            </a:r>
            <a:r>
              <a:t>, 6));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1" indent="0"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testWrapConsequtiveSpaces()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assertEquals(</a:t>
            </a:r>
            <a:r>
              <a:rPr>
                <a:solidFill>
                  <a:srgbClr val="3933FF"/>
                </a:solidFill>
              </a:rPr>
              <a:t>"   "</a:t>
            </a:r>
            <a:r>
              <a:t>,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.wrap(</a:t>
            </a:r>
            <a:r>
              <a:rPr>
                <a:solidFill>
                  <a:srgbClr val="3933FF"/>
                </a:solidFill>
              </a:rPr>
              <a:t>"   "</a:t>
            </a:r>
            <a:r>
              <a:t>, 2));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</p:txBody>
      </p:sp>
      <p:grpSp>
        <p:nvGrpSpPr>
          <p:cNvPr id="361" name="How should we wrap a string of spaces?"/>
          <p:cNvGrpSpPr/>
          <p:nvPr/>
        </p:nvGrpSpPr>
        <p:grpSpPr>
          <a:xfrm>
            <a:off x="755294" y="6580581"/>
            <a:ext cx="11120755" cy="1307822"/>
            <a:chOff x="0" y="0"/>
            <a:chExt cx="9236906" cy="1308100"/>
          </a:xfrm>
        </p:grpSpPr>
        <p:sp>
          <p:nvSpPr>
            <p:cNvPr id="360" name="How should we wrap a string of spaces?"/>
            <p:cNvSpPr/>
            <p:nvPr/>
          </p:nvSpPr>
          <p:spPr>
            <a:xfrm>
              <a:off x="215900" y="140574"/>
              <a:ext cx="8805106" cy="7475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How should we wrap a string of spaces?</a:t>
              </a:r>
            </a:p>
          </p:txBody>
        </p:sp>
        <p:pic>
          <p:nvPicPr>
            <p:cNvPr id="359" name="How should we wrap a string of spaces?" descr="How should we wrap a string of spaces?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236906" cy="1308100"/>
            </a:xfrm>
            <a:prstGeom prst="rect">
              <a:avLst/>
            </a:prstGeom>
            <a:effectLst/>
          </p:spPr>
        </p:pic>
      </p:grpSp>
      <p:sp>
        <p:nvSpPr>
          <p:cNvPr id="36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@Test…"/>
          <p:cNvSpPr/>
          <p:nvPr/>
        </p:nvSpPr>
        <p:spPr>
          <a:xfrm>
            <a:off x="147955" y="1970901"/>
            <a:ext cx="12649200" cy="711989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@Test</a:t>
            </a:r>
            <a:endParaRPr dirty="0"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testWrapNull</a:t>
            </a:r>
            <a:r>
              <a:rPr dirty="0"/>
              <a:t>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assertEquals</a:t>
            </a:r>
            <a:r>
              <a:rPr dirty="0"/>
              <a:t>(</a:t>
            </a:r>
            <a:r>
              <a:rPr dirty="0">
                <a:solidFill>
                  <a:srgbClr val="3933FF"/>
                </a:solidFill>
              </a:rPr>
              <a:t>""</a:t>
            </a:r>
            <a:r>
              <a:rPr dirty="0"/>
              <a:t>, </a:t>
            </a:r>
            <a:r>
              <a:rPr dirty="0" err="1">
                <a:solidFill>
                  <a:srgbClr val="0326CC"/>
                </a:solidFill>
              </a:rPr>
              <a:t>wrapper</a:t>
            </a:r>
            <a:r>
              <a:rPr dirty="0" err="1"/>
              <a:t>.wrap</a:t>
            </a:r>
            <a:r>
              <a:rPr dirty="0"/>
              <a:t>(</a:t>
            </a:r>
            <a:r>
              <a:rPr dirty="0">
                <a:solidFill>
                  <a:srgbClr val="931A68"/>
                </a:solidFill>
              </a:rPr>
              <a:t>null</a:t>
            </a:r>
            <a:r>
              <a:rPr dirty="0"/>
              <a:t>, 10));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@Test</a:t>
            </a:r>
            <a:endParaRPr dirty="0"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ThreeWordsOverTheLimitShouldWrapAtSecondWord</a:t>
            </a:r>
            <a:r>
              <a:rPr dirty="0"/>
              <a:t>() {</a:t>
            </a:r>
          </a:p>
          <a:p>
            <a:pPr algn="l" defTabSz="457200">
              <a:defRPr sz="24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	</a:t>
            </a:r>
            <a:r>
              <a:rPr dirty="0" err="1">
                <a:solidFill>
                  <a:srgbClr val="000000"/>
                </a:solidFill>
              </a:rPr>
              <a:t>assertEquals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"word word\</a:t>
            </a:r>
            <a:r>
              <a:rPr dirty="0" err="1"/>
              <a:t>nword</a:t>
            </a:r>
            <a:r>
              <a:rPr dirty="0"/>
              <a:t>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326CC"/>
                </a:solidFill>
              </a:rPr>
              <a:t>wrapper</a:t>
            </a:r>
            <a:r>
              <a:rPr dirty="0" err="1">
                <a:solidFill>
                  <a:srgbClr val="000000"/>
                </a:solidFill>
              </a:rPr>
              <a:t>.wrap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"word </a:t>
            </a:r>
            <a:r>
              <a:rPr dirty="0" err="1"/>
              <a:t>word</a:t>
            </a:r>
            <a:r>
              <a:rPr dirty="0"/>
              <a:t> </a:t>
            </a:r>
            <a:r>
              <a:rPr dirty="0" err="1" smtClean="0"/>
              <a:t>word</a:t>
            </a:r>
            <a:r>
              <a:rPr dirty="0"/>
              <a:t>"</a:t>
            </a:r>
            <a:r>
              <a:rPr dirty="0">
                <a:solidFill>
                  <a:srgbClr val="000000"/>
                </a:solidFill>
              </a:rPr>
              <a:t>, 5));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@Test</a:t>
            </a:r>
            <a:endParaRPr dirty="0"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TwoWordsLongerThanLimitShouldNotWrap</a:t>
            </a:r>
            <a:r>
              <a:rPr dirty="0"/>
              <a:t>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assertEquals</a:t>
            </a:r>
            <a:r>
              <a:rPr dirty="0"/>
              <a:t>(</a:t>
            </a:r>
            <a:r>
              <a:rPr dirty="0">
                <a:solidFill>
                  <a:srgbClr val="3933FF"/>
                </a:solidFill>
              </a:rPr>
              <a:t>"word </a:t>
            </a:r>
            <a:r>
              <a:rPr dirty="0" err="1">
                <a:solidFill>
                  <a:srgbClr val="3933FF"/>
                </a:solidFill>
              </a:rPr>
              <a:t>word</a:t>
            </a:r>
            <a:r>
              <a:rPr dirty="0">
                <a:solidFill>
                  <a:srgbClr val="3933FF"/>
                </a:solidFill>
              </a:rPr>
              <a:t>"</a:t>
            </a:r>
            <a:r>
              <a:rPr dirty="0"/>
              <a:t>, </a:t>
            </a:r>
            <a:r>
              <a:rPr dirty="0" err="1">
                <a:solidFill>
                  <a:srgbClr val="0326CC"/>
                </a:solidFill>
              </a:rPr>
              <a:t>wrapper</a:t>
            </a:r>
            <a:r>
              <a:rPr dirty="0" err="1"/>
              <a:t>.wrap</a:t>
            </a:r>
            <a:r>
              <a:rPr dirty="0"/>
              <a:t>(</a:t>
            </a:r>
            <a:r>
              <a:rPr dirty="0">
                <a:solidFill>
                  <a:srgbClr val="3933FF"/>
                </a:solidFill>
              </a:rPr>
              <a:t>"word </a:t>
            </a:r>
            <a:r>
              <a:rPr dirty="0" err="1">
                <a:solidFill>
                  <a:srgbClr val="3933FF"/>
                </a:solidFill>
              </a:rPr>
              <a:t>word</a:t>
            </a:r>
            <a:r>
              <a:rPr dirty="0">
                <a:solidFill>
                  <a:srgbClr val="3933FF"/>
                </a:solidFill>
              </a:rPr>
              <a:t>"</a:t>
            </a:r>
            <a:r>
              <a:rPr dirty="0"/>
              <a:t>, 6));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lvl="1" indent="0"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@Test</a:t>
            </a:r>
            <a:endParaRPr dirty="0"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testWrapConsequtiveSpaces</a:t>
            </a:r>
            <a:r>
              <a:rPr dirty="0"/>
              <a:t>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assertEquals</a:t>
            </a:r>
            <a:r>
              <a:rPr dirty="0"/>
              <a:t>(</a:t>
            </a:r>
            <a:r>
              <a:rPr dirty="0">
                <a:solidFill>
                  <a:srgbClr val="3933FF"/>
                </a:solidFill>
              </a:rPr>
              <a:t>"   "</a:t>
            </a:r>
            <a:r>
              <a:rPr dirty="0"/>
              <a:t>, </a:t>
            </a:r>
            <a:r>
              <a:rPr dirty="0" err="1">
                <a:solidFill>
                  <a:srgbClr val="0326CC"/>
                </a:solidFill>
              </a:rPr>
              <a:t>wrapper</a:t>
            </a:r>
            <a:r>
              <a:rPr dirty="0" err="1"/>
              <a:t>.wrap</a:t>
            </a:r>
            <a:r>
              <a:rPr dirty="0"/>
              <a:t>(</a:t>
            </a:r>
            <a:r>
              <a:rPr dirty="0">
                <a:solidFill>
                  <a:srgbClr val="3933FF"/>
                </a:solidFill>
              </a:rPr>
              <a:t>"   "</a:t>
            </a:r>
            <a:r>
              <a:rPr dirty="0"/>
              <a:t>, 2));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</p:txBody>
      </p:sp>
      <p:grpSp>
        <p:nvGrpSpPr>
          <p:cNvPr id="367" name="JUnit test case as a specification of intended behavior"/>
          <p:cNvGrpSpPr/>
          <p:nvPr/>
        </p:nvGrpSpPr>
        <p:grpSpPr>
          <a:xfrm>
            <a:off x="0" y="4609990"/>
            <a:ext cx="12690088" cy="1824264"/>
            <a:chOff x="-328295" y="0"/>
            <a:chExt cx="12381864" cy="1308100"/>
          </a:xfrm>
        </p:grpSpPr>
        <p:sp>
          <p:nvSpPr>
            <p:cNvPr id="366" name="JUnit test case as a specification of intended behavior"/>
            <p:cNvSpPr/>
            <p:nvPr/>
          </p:nvSpPr>
          <p:spPr>
            <a:xfrm>
              <a:off x="454073" y="109201"/>
              <a:ext cx="11145519" cy="81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/>
                <a:t>JUnit test case as a specification of intended behavior</a:t>
              </a:r>
            </a:p>
          </p:txBody>
        </p:sp>
        <p:pic>
          <p:nvPicPr>
            <p:cNvPr id="365" name="JUnit test case as a specification of intended behavior" descr="JUnit test case as a specification of intended behavior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328295" y="0"/>
              <a:ext cx="12381864" cy="1308100"/>
            </a:xfrm>
            <a:prstGeom prst="rect">
              <a:avLst/>
            </a:prstGeom>
            <a:effectLst/>
          </p:spPr>
        </p:pic>
      </p:grpSp>
      <p:sp>
        <p:nvSpPr>
          <p:cNvPr id="36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</p:spTree>
  </p:cSld>
  <p:clrMapOvr>
    <a:masterClrMapping/>
  </p:clrMapOvr>
  <p:transition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fail-trace.png" descr="fail-tr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685800"/>
            <a:ext cx="5245100" cy="7315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1" name="fail-trace-tc.png" descr="fail-trace-t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721172"/>
            <a:ext cx="6400800" cy="38662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2" name="Line" descr="Line"/>
          <p:cNvPicPr/>
          <p:nvPr/>
        </p:nvPicPr>
        <p:blipFill>
          <a:blip r:embed="rId4"/>
          <a:stretch>
            <a:fillRect/>
          </a:stretch>
        </p:blipFill>
        <p:spPr>
          <a:xfrm>
            <a:off x="1866899" y="1852661"/>
            <a:ext cx="2719787" cy="2351040"/>
          </a:xfrm>
          <a:prstGeom prst="rect">
            <a:avLst/>
          </a:prstGeom>
        </p:spPr>
      </p:pic>
      <p:pic>
        <p:nvPicPr>
          <p:cNvPr id="374" name="Line" descr="Line"/>
          <p:cNvPicPr/>
          <p:nvPr/>
        </p:nvPicPr>
        <p:blipFill>
          <a:blip r:embed="rId5"/>
          <a:stretch>
            <a:fillRect/>
          </a:stretch>
        </p:blipFill>
        <p:spPr>
          <a:xfrm>
            <a:off x="4235493" y="4271509"/>
            <a:ext cx="4369558" cy="2782209"/>
          </a:xfrm>
          <a:prstGeom prst="rect">
            <a:avLst/>
          </a:prstGeom>
        </p:spPr>
      </p:pic>
      <p:pic>
        <p:nvPicPr>
          <p:cNvPr id="376" name="Line" descr="Line"/>
          <p:cNvPicPr/>
          <p:nvPr/>
        </p:nvPicPr>
        <p:blipFill>
          <a:blip r:embed="rId6"/>
          <a:stretch>
            <a:fillRect/>
          </a:stretch>
        </p:blipFill>
        <p:spPr>
          <a:xfrm>
            <a:off x="2074465" y="4332832"/>
            <a:ext cx="2305696" cy="2539258"/>
          </a:xfrm>
          <a:prstGeom prst="rect">
            <a:avLst/>
          </a:prstGeom>
        </p:spPr>
      </p:pic>
      <p:grpSp>
        <p:nvGrpSpPr>
          <p:cNvPr id="380" name="Fault localization"/>
          <p:cNvGrpSpPr/>
          <p:nvPr/>
        </p:nvGrpSpPr>
        <p:grpSpPr>
          <a:xfrm>
            <a:off x="3863339" y="4718049"/>
            <a:ext cx="5726710" cy="2006135"/>
            <a:chOff x="0" y="0"/>
            <a:chExt cx="4170909" cy="1308100"/>
          </a:xfrm>
        </p:grpSpPr>
        <p:sp>
          <p:nvSpPr>
            <p:cNvPr id="379" name="Fault localization"/>
            <p:cNvSpPr/>
            <p:nvPr/>
          </p:nvSpPr>
          <p:spPr>
            <a:xfrm>
              <a:off x="215900" y="140653"/>
              <a:ext cx="3739109" cy="7473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Fault localization</a:t>
              </a:r>
            </a:p>
          </p:txBody>
        </p:sp>
        <p:pic>
          <p:nvPicPr>
            <p:cNvPr id="378" name="Fault localization" descr="Fault localization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70909" cy="1308100"/>
            </a:xfrm>
            <a:prstGeom prst="rect">
              <a:avLst/>
            </a:prstGeom>
            <a:effectLst/>
          </p:spPr>
        </p:pic>
      </p:grpSp>
      <p:sp>
        <p:nvSpPr>
          <p:cNvPr id="381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84" name="Execution time…"/>
          <p:cNvSpPr/>
          <p:nvPr/>
        </p:nvSpPr>
        <p:spPr>
          <a:xfrm>
            <a:off x="6039935" y="1517015"/>
            <a:ext cx="6430645" cy="20713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buSzPct val="125000"/>
              <a:buChar char="•"/>
            </a:pPr>
            <a:r>
              <a:rPr sz="3200"/>
              <a:t>Execution time</a:t>
            </a:r>
          </a:p>
          <a:p>
            <a:pPr algn="l">
              <a:buSzPct val="125000"/>
              <a:buChar char="•"/>
            </a:pPr>
            <a:r>
              <a:rPr sz="3200"/>
              <a:t>Failures/Errors</a:t>
            </a:r>
          </a:p>
          <a:p>
            <a:pPr algn="l">
              <a:buSzPct val="125000"/>
              <a:buChar char="•"/>
            </a:pPr>
            <a:r>
              <a:rPr sz="3200"/>
              <a:t>Stack traces</a:t>
            </a:r>
          </a:p>
          <a:p>
            <a:pPr algn="l">
              <a:buSzPct val="125000"/>
              <a:buChar char="•"/>
            </a:pPr>
            <a:r>
              <a:rPr sz="3200"/>
              <a:t>Contrast expected and actual</a:t>
            </a:r>
          </a:p>
        </p:txBody>
      </p:sp>
      <p:pic>
        <p:nvPicPr>
          <p:cNvPr id="385" name="fail-trace.png" descr="fail-tr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685800"/>
            <a:ext cx="5245100" cy="7315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88" name="Consolidate results and provide statistics"/>
          <p:cNvGrpSpPr/>
          <p:nvPr/>
        </p:nvGrpSpPr>
        <p:grpSpPr>
          <a:xfrm>
            <a:off x="1215482" y="4170555"/>
            <a:ext cx="11255097" cy="2475571"/>
            <a:chOff x="0" y="0"/>
            <a:chExt cx="9438494" cy="1308100"/>
          </a:xfrm>
        </p:grpSpPr>
        <p:sp>
          <p:nvSpPr>
            <p:cNvPr id="387" name="Consolidate results and provide statistics"/>
            <p:cNvSpPr/>
            <p:nvPr/>
          </p:nvSpPr>
          <p:spPr>
            <a:xfrm>
              <a:off x="215900" y="140653"/>
              <a:ext cx="9006694" cy="7473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Consolidate results and provide statistics</a:t>
              </a:r>
            </a:p>
          </p:txBody>
        </p:sp>
        <p:pic>
          <p:nvPicPr>
            <p:cNvPr id="386" name="Consolidate results and provide statistics" descr="Consolidate results and provide statistics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438494" cy="1308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391" name="Failure vs. Error…"/>
          <p:cNvSpPr/>
          <p:nvPr/>
        </p:nvSpPr>
        <p:spPr>
          <a:xfrm>
            <a:off x="6586035" y="2222499"/>
            <a:ext cx="5511801" cy="50292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Failure vs. Error</a:t>
            </a:r>
          </a:p>
          <a:p>
            <a:pPr algn="l"/>
            <a:endParaRPr/>
          </a:p>
          <a:p>
            <a:pPr algn="l"/>
            <a:r>
              <a:rPr>
                <a:latin typeface="Gill Sans"/>
                <a:ea typeface="Gill Sans"/>
                <a:cs typeface="Gill Sans"/>
                <a:sym typeface="Gill Sans"/>
              </a:rPr>
              <a:t>Failure</a:t>
            </a:r>
            <a:r>
              <a:t>: if assertion is violated</a:t>
            </a:r>
          </a:p>
          <a:p>
            <a:pPr algn="l"/>
            <a:endParaRPr/>
          </a:p>
          <a:p>
            <a:pPr algn="l"/>
            <a:r>
              <a:rPr>
                <a:latin typeface="Gill Sans"/>
                <a:ea typeface="Gill Sans"/>
                <a:cs typeface="Gill Sans"/>
                <a:sym typeface="Gill Sans"/>
              </a:rPr>
              <a:t>Error</a:t>
            </a:r>
            <a:r>
              <a:t>: compilation problems, unexpected exception</a:t>
            </a:r>
          </a:p>
        </p:txBody>
      </p:sp>
      <p:pic>
        <p:nvPicPr>
          <p:cNvPr id="392" name="fail-trace.png" descr="fail-tr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685800"/>
            <a:ext cx="5245100" cy="73152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lide Number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395" name="Elements of a Test cas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Elements of a Test case</a:t>
            </a:r>
          </a:p>
        </p:txBody>
      </p:sp>
      <p:sp>
        <p:nvSpPr>
          <p:cNvPr id="396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399" name="@test method"/>
          <p:cNvSpPr txBox="1">
            <a:spLocks noGrp="1"/>
          </p:cNvSpPr>
          <p:nvPr>
            <p:ph type="title" idx="2147483647"/>
          </p:nvPr>
        </p:nvSpPr>
        <p:spPr>
          <a:xfrm>
            <a:off x="241300" y="5308600"/>
            <a:ext cx="12293600" cy="2438400"/>
          </a:xfrm>
          <a:prstGeom prst="rect">
            <a:avLst/>
          </a:prstGeom>
        </p:spPr>
        <p:txBody>
          <a:bodyPr/>
          <a:lstStyle/>
          <a:p>
            <a:r>
              <a:rPr sz="4400"/>
              <a:t>@test method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JUnit is a format and a framework…"/>
          <p:cNvSpPr/>
          <p:nvPr/>
        </p:nvSpPr>
        <p:spPr>
          <a:xfrm>
            <a:off x="162123" y="939800"/>
            <a:ext cx="12992101" cy="1854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4800" b="1">
                <a:latin typeface="Gill Sans"/>
                <a:ea typeface="Gill Sans"/>
                <a:cs typeface="Gill Sans"/>
                <a:sym typeface="Gill Sans"/>
              </a:defRPr>
            </a:pPr>
            <a:r>
              <a:t>JUnit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is a </a:t>
            </a:r>
            <a:r>
              <a:t>format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and a </a:t>
            </a:r>
            <a:r>
              <a:t>framework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</a:t>
            </a:r>
          </a:p>
          <a:p>
            <a:pPr>
              <a:defRPr sz="4800"/>
            </a:pPr>
            <a:r>
              <a:t> for Java programs </a:t>
            </a:r>
          </a:p>
          <a:p>
            <a:pPr>
              <a:defRPr sz="2400"/>
            </a:pPr>
            <a:r>
              <a:t>by Erich Gamma and Kent Beck</a:t>
            </a:r>
          </a:p>
        </p:txBody>
      </p:sp>
      <p:pic>
        <p:nvPicPr>
          <p:cNvPr id="292" name="simpleTC.png" descr="simpleTC.png"/>
          <p:cNvPicPr>
            <a:picLocks noChangeAspect="1"/>
          </p:cNvPicPr>
          <p:nvPr/>
        </p:nvPicPr>
        <p:blipFill>
          <a:blip r:embed="rId2"/>
          <a:srcRect l="1065" t="32765" r="38615" b="2601"/>
          <a:stretch>
            <a:fillRect/>
          </a:stretch>
        </p:blipFill>
        <p:spPr>
          <a:xfrm>
            <a:off x="351735" y="3530600"/>
            <a:ext cx="6705601" cy="214630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93" name="junit-eclipse-view.png" descr="junit-eclipse-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3297766"/>
            <a:ext cx="5384800" cy="314113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94" name="for specifying and executing test cases…"/>
          <p:cNvSpPr/>
          <p:nvPr/>
        </p:nvSpPr>
        <p:spPr>
          <a:xfrm>
            <a:off x="1765888" y="7181850"/>
            <a:ext cx="9473023" cy="1358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for </a:t>
            </a:r>
            <a:r>
              <a:t>specifying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and </a:t>
            </a:r>
            <a:r>
              <a:t>executing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test cases</a:t>
            </a: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automatically</a:t>
            </a:r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402" name="Methods annotated with @Test are executed by JUnit"/>
          <p:cNvSpPr/>
          <p:nvPr/>
        </p:nvSpPr>
        <p:spPr>
          <a:xfrm>
            <a:off x="2984500" y="3340100"/>
            <a:ext cx="6438900" cy="1955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Methods annotated with </a:t>
            </a:r>
            <a:r>
              <a:rPr>
                <a:latin typeface="Menlo"/>
                <a:ea typeface="Menlo"/>
                <a:cs typeface="Menlo"/>
                <a:sym typeface="Menlo"/>
              </a:rPr>
              <a:t>@Test</a:t>
            </a:r>
            <a:r>
              <a:t> are executed by JUnit</a:t>
            </a:r>
          </a:p>
        </p:txBody>
      </p:sp>
      <p:sp>
        <p:nvSpPr>
          <p:cNvPr id="403" name="@Test…"/>
          <p:cNvSpPr/>
          <p:nvPr/>
        </p:nvSpPr>
        <p:spPr>
          <a:xfrm>
            <a:off x="762000" y="5676900"/>
            <a:ext cx="10174338" cy="3657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testWrapNull() {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Wrapper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Wrapper();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String </a:t>
            </a:r>
            <a:r>
              <a:rPr>
                <a:solidFill>
                  <a:srgbClr val="0326CC"/>
                </a:solidFill>
              </a:rPr>
              <a:t>result </a:t>
            </a:r>
            <a:r>
              <a:t>=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.wrap(</a:t>
            </a:r>
            <a:r>
              <a:rPr>
                <a:solidFill>
                  <a:srgbClr val="931A68"/>
                </a:solidFill>
              </a:rPr>
              <a:t>null</a:t>
            </a:r>
            <a:r>
              <a:t>, 10);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assertEquals(</a:t>
            </a:r>
            <a:r>
              <a:rPr>
                <a:solidFill>
                  <a:srgbClr val="3933FF"/>
                </a:solidFill>
              </a:rPr>
              <a:t>""</a:t>
            </a:r>
            <a:r>
              <a:t>, result);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406" name="Logic:"/>
          <p:cNvSpPr/>
          <p:nvPr/>
        </p:nvSpPr>
        <p:spPr>
          <a:xfrm>
            <a:off x="11000122" y="5245100"/>
            <a:ext cx="1298303" cy="711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Logic:</a:t>
            </a:r>
          </a:p>
        </p:txBody>
      </p:sp>
      <p:grpSp>
        <p:nvGrpSpPr>
          <p:cNvPr id="409" name="What? When?…"/>
          <p:cNvGrpSpPr/>
          <p:nvPr/>
        </p:nvGrpSpPr>
        <p:grpSpPr>
          <a:xfrm>
            <a:off x="10960100" y="6413500"/>
            <a:ext cx="1937222" cy="2120900"/>
            <a:chOff x="0" y="0"/>
            <a:chExt cx="1937221" cy="2120900"/>
          </a:xfrm>
        </p:grpSpPr>
        <p:sp>
          <p:nvSpPr>
            <p:cNvPr id="408" name="What? When?…"/>
            <p:cNvSpPr/>
            <p:nvPr/>
          </p:nvSpPr>
          <p:spPr>
            <a:xfrm>
              <a:off x="38100" y="38100"/>
              <a:ext cx="1861022" cy="20447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What?</a:t>
              </a:r>
              <a:br/>
              <a:r>
                <a:t>When?</a:t>
              </a:r>
            </a:p>
            <a:p>
              <a:pPr algn="l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Then...</a:t>
              </a:r>
            </a:p>
          </p:txBody>
        </p:sp>
        <p:pic>
          <p:nvPicPr>
            <p:cNvPr id="407" name="What? When?…" descr="What? When?…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37222" cy="2120900"/>
            </a:xfrm>
            <a:prstGeom prst="rect">
              <a:avLst/>
            </a:prstGeom>
            <a:effectLst/>
          </p:spPr>
        </p:pic>
      </p:grpSp>
      <p:sp>
        <p:nvSpPr>
          <p:cNvPr id="410" name="Object under test…"/>
          <p:cNvSpPr/>
          <p:nvPr/>
        </p:nvSpPr>
        <p:spPr>
          <a:xfrm>
            <a:off x="1016000" y="3071495"/>
            <a:ext cx="8849360" cy="1578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>
              <a:buSzPct val="100000"/>
              <a:buFont typeface="Arial" panose="020B0604020202020204" pitchFamily="34" charset="0"/>
              <a:buChar char="•"/>
            </a:pPr>
            <a:r>
              <a:rPr sz="3200"/>
              <a:t>Object under test</a:t>
            </a:r>
          </a:p>
          <a:p>
            <a:pPr marL="457200" indent="-457200" algn="l">
              <a:buSzPct val="100000"/>
              <a:buFont typeface="Arial" panose="020B0604020202020204" pitchFamily="34" charset="0"/>
              <a:buChar char="•"/>
            </a:pPr>
            <a:r>
              <a:rPr sz="3200"/>
              <a:t>Method under test with parameters</a:t>
            </a:r>
          </a:p>
          <a:p>
            <a:pPr marL="457200" indent="-457200" algn="l">
              <a:buSzPct val="100000"/>
              <a:buFont typeface="Arial" panose="020B0604020202020204" pitchFamily="34" charset="0"/>
              <a:buChar char="•"/>
            </a:pPr>
            <a:r>
              <a:rPr sz="3200"/>
              <a:t>Comparison of expected and actual data</a:t>
            </a:r>
          </a:p>
        </p:txBody>
      </p:sp>
      <p:grpSp>
        <p:nvGrpSpPr>
          <p:cNvPr id="413" name="What? When?…"/>
          <p:cNvGrpSpPr/>
          <p:nvPr/>
        </p:nvGrpSpPr>
        <p:grpSpPr>
          <a:xfrm>
            <a:off x="10744200" y="2794000"/>
            <a:ext cx="1937222" cy="2120900"/>
            <a:chOff x="0" y="0"/>
            <a:chExt cx="1937221" cy="2120900"/>
          </a:xfrm>
        </p:grpSpPr>
        <p:sp>
          <p:nvSpPr>
            <p:cNvPr id="412" name="What? When?…"/>
            <p:cNvSpPr/>
            <p:nvPr/>
          </p:nvSpPr>
          <p:spPr>
            <a:xfrm>
              <a:off x="38100" y="38100"/>
              <a:ext cx="1861022" cy="20447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What?</a:t>
              </a:r>
              <a:br/>
              <a:r>
                <a:t>When?</a:t>
              </a:r>
            </a:p>
            <a:p>
              <a:pPr algn="l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Then...</a:t>
              </a:r>
            </a:p>
          </p:txBody>
        </p:sp>
        <p:pic>
          <p:nvPicPr>
            <p:cNvPr id="411" name="What? When?…" descr="What? When?…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37222" cy="2120900"/>
            </a:xfrm>
            <a:prstGeom prst="rect">
              <a:avLst/>
            </a:prstGeom>
            <a:effectLst/>
          </p:spPr>
        </p:pic>
      </p:grpSp>
      <p:sp>
        <p:nvSpPr>
          <p:cNvPr id="414" name="Logical structure"/>
          <p:cNvSpPr txBox="1">
            <a:spLocks noGrp="1"/>
          </p:cNvSpPr>
          <p:nvPr>
            <p:ph type="title" idx="2147483647"/>
          </p:nvPr>
        </p:nvSpPr>
        <p:spPr>
          <a:xfrm>
            <a:off x="469900" y="139700"/>
            <a:ext cx="12293600" cy="2438400"/>
          </a:xfrm>
          <a:prstGeom prst="rect">
            <a:avLst/>
          </a:prstGeom>
        </p:spPr>
        <p:txBody>
          <a:bodyPr/>
          <a:lstStyle/>
          <a:p>
            <a:r>
              <a:t>Logical structure</a:t>
            </a:r>
          </a:p>
        </p:txBody>
      </p:sp>
      <p:sp>
        <p:nvSpPr>
          <p:cNvPr id="415" name="@Test…"/>
          <p:cNvSpPr/>
          <p:nvPr/>
        </p:nvSpPr>
        <p:spPr>
          <a:xfrm>
            <a:off x="762000" y="5676900"/>
            <a:ext cx="10174338" cy="3657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testWrapNull() {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Wrapper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Wrapper();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String </a:t>
            </a:r>
            <a:r>
              <a:rPr>
                <a:solidFill>
                  <a:srgbClr val="0326CC"/>
                </a:solidFill>
              </a:rPr>
              <a:t>result </a:t>
            </a:r>
            <a:r>
              <a:t>=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.wrap(</a:t>
            </a:r>
            <a:r>
              <a:rPr>
                <a:solidFill>
                  <a:srgbClr val="931A68"/>
                </a:solidFill>
              </a:rPr>
              <a:t>null</a:t>
            </a:r>
            <a:r>
              <a:t>, 10);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assertEquals(</a:t>
            </a:r>
            <a:r>
              <a:rPr>
                <a:solidFill>
                  <a:srgbClr val="3933FF"/>
                </a:solidFill>
              </a:rPr>
              <a:t>""</a:t>
            </a:r>
            <a:r>
              <a:t>, result);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418" name="assert:…"/>
          <p:cNvSpPr/>
          <p:nvPr/>
        </p:nvSpPr>
        <p:spPr>
          <a:xfrm>
            <a:off x="1028700" y="1037590"/>
            <a:ext cx="10934700" cy="14554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4800">
                <a:latin typeface="Menlo"/>
                <a:ea typeface="Menlo"/>
                <a:cs typeface="Menlo"/>
                <a:sym typeface="Menlo"/>
              </a:rPr>
              <a:t>assert</a:t>
            </a:r>
            <a:r>
              <a:t>: </a:t>
            </a:r>
          </a:p>
          <a:p>
            <a:pPr algn="l"/>
            <a:r>
              <a:rPr sz="4000"/>
              <a:t>a family of methods to check conditions</a:t>
            </a:r>
          </a:p>
        </p:txBody>
      </p:sp>
      <p:sp>
        <p:nvSpPr>
          <p:cNvPr id="419" name="@Test…"/>
          <p:cNvSpPr/>
          <p:nvPr/>
        </p:nvSpPr>
        <p:spPr>
          <a:xfrm>
            <a:off x="736600" y="5638800"/>
            <a:ext cx="10174338" cy="3657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testWrapNull() {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Wrapper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Wrapper();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String </a:t>
            </a:r>
            <a:r>
              <a:rPr>
                <a:solidFill>
                  <a:srgbClr val="0326CC"/>
                </a:solidFill>
              </a:rPr>
              <a:t>result </a:t>
            </a:r>
            <a:r>
              <a:t>= </a:t>
            </a:r>
            <a:r>
              <a:rPr>
                <a:solidFill>
                  <a:srgbClr val="0326CC"/>
                </a:solidFill>
              </a:rPr>
              <a:t>wrapper</a:t>
            </a:r>
            <a:r>
              <a:t>.wrap(</a:t>
            </a:r>
            <a:r>
              <a:rPr>
                <a:solidFill>
                  <a:srgbClr val="931A68"/>
                </a:solidFill>
              </a:rPr>
              <a:t>null</a:t>
            </a:r>
            <a:r>
              <a:t>, 10);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assertEquals(</a:t>
            </a:r>
            <a:r>
              <a:rPr>
                <a:solidFill>
                  <a:srgbClr val="3933FF"/>
                </a:solidFill>
              </a:rPr>
              <a:t>""</a:t>
            </a:r>
            <a:r>
              <a:t>, result);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</p:txBody>
      </p:sp>
      <p:grpSp>
        <p:nvGrpSpPr>
          <p:cNvPr id="422" name="assertEquals(&quot;&quot;, result);"/>
          <p:cNvGrpSpPr/>
          <p:nvPr/>
        </p:nvGrpSpPr>
        <p:grpSpPr>
          <a:xfrm>
            <a:off x="2324100" y="2409856"/>
            <a:ext cx="6287431" cy="1174688"/>
            <a:chOff x="0" y="0"/>
            <a:chExt cx="6287430" cy="1174687"/>
          </a:xfrm>
        </p:grpSpPr>
        <p:sp>
          <p:nvSpPr>
            <p:cNvPr id="421" name="assertEquals(&quot;&quot;, result);"/>
            <p:cNvSpPr/>
            <p:nvPr/>
          </p:nvSpPr>
          <p:spPr>
            <a:xfrm>
              <a:off x="215900" y="139700"/>
              <a:ext cx="5855631" cy="6158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30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assertEquals(</a:t>
              </a:r>
              <a:r>
                <a:rPr>
                  <a:solidFill>
                    <a:srgbClr val="3933FF"/>
                  </a:solidFill>
                </a:rPr>
                <a:t>""</a:t>
              </a:r>
              <a:r>
                <a:t>, result);</a:t>
              </a:r>
            </a:p>
          </p:txBody>
        </p:sp>
        <p:pic>
          <p:nvPicPr>
            <p:cNvPr id="420" name="assertEquals(&quot;&quot;, result);" descr="assertEquals(&quot;&quot;, result);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87431" cy="1174688"/>
            </a:xfrm>
            <a:prstGeom prst="rect">
              <a:avLst/>
            </a:prstGeom>
            <a:effectLst/>
          </p:spPr>
        </p:pic>
      </p:grpSp>
      <p:sp>
        <p:nvSpPr>
          <p:cNvPr id="423" name="Line"/>
          <p:cNvSpPr/>
          <p:nvPr/>
        </p:nvSpPr>
        <p:spPr>
          <a:xfrm flipH="1">
            <a:off x="5157539" y="3387675"/>
            <a:ext cx="558206" cy="1054597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>
            <a:off x="7594600" y="3416300"/>
            <a:ext cx="325835" cy="981224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5" name="expected and"/>
          <p:cNvSpPr/>
          <p:nvPr/>
        </p:nvSpPr>
        <p:spPr>
          <a:xfrm>
            <a:off x="3846779" y="4229100"/>
            <a:ext cx="3006589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expected</a:t>
            </a:r>
            <a:r>
              <a:t> and</a:t>
            </a:r>
          </a:p>
        </p:txBody>
      </p:sp>
      <p:sp>
        <p:nvSpPr>
          <p:cNvPr id="426" name="actual values are equal”"/>
          <p:cNvSpPr/>
          <p:nvPr/>
        </p:nvSpPr>
        <p:spPr>
          <a:xfrm>
            <a:off x="7185118" y="4229100"/>
            <a:ext cx="5092266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actual</a:t>
            </a:r>
            <a:r>
              <a:t> values are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equal”</a:t>
            </a:r>
          </a:p>
        </p:txBody>
      </p:sp>
      <p:sp>
        <p:nvSpPr>
          <p:cNvPr id="427" name="Line"/>
          <p:cNvSpPr/>
          <p:nvPr/>
        </p:nvSpPr>
        <p:spPr>
          <a:xfrm flipH="1">
            <a:off x="2603500" y="3390900"/>
            <a:ext cx="558205" cy="1054597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8" name="“check if"/>
          <p:cNvSpPr/>
          <p:nvPr/>
        </p:nvSpPr>
        <p:spPr>
          <a:xfrm>
            <a:off x="1231106" y="4229100"/>
            <a:ext cx="1963490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“check</a:t>
            </a:r>
            <a:r>
              <a:t> if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grpSp>
        <p:nvGrpSpPr>
          <p:cNvPr id="433" name="assertEquals(&quot;&quot;, result);"/>
          <p:cNvGrpSpPr/>
          <p:nvPr/>
        </p:nvGrpSpPr>
        <p:grpSpPr>
          <a:xfrm>
            <a:off x="2324100" y="2409856"/>
            <a:ext cx="6287431" cy="1174688"/>
            <a:chOff x="0" y="0"/>
            <a:chExt cx="6287430" cy="1174687"/>
          </a:xfrm>
        </p:grpSpPr>
        <p:sp>
          <p:nvSpPr>
            <p:cNvPr id="432" name="assertEquals(&quot;&quot;, result);"/>
            <p:cNvSpPr/>
            <p:nvPr/>
          </p:nvSpPr>
          <p:spPr>
            <a:xfrm>
              <a:off x="215900" y="139700"/>
              <a:ext cx="5855631" cy="6158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30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assertEquals(</a:t>
              </a:r>
              <a:r>
                <a:rPr>
                  <a:solidFill>
                    <a:srgbClr val="3933FF"/>
                  </a:solidFill>
                </a:rPr>
                <a:t>""</a:t>
              </a:r>
              <a:r>
                <a:t>, result);</a:t>
              </a:r>
            </a:p>
          </p:txBody>
        </p:sp>
        <p:pic>
          <p:nvPicPr>
            <p:cNvPr id="431" name="assertEquals(&quot;&quot;, result);" descr="assertEquals(&quot;&quot;, result);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87431" cy="1174688"/>
            </a:xfrm>
            <a:prstGeom prst="rect">
              <a:avLst/>
            </a:prstGeom>
            <a:effectLst/>
          </p:spPr>
        </p:pic>
      </p:grpSp>
      <p:sp>
        <p:nvSpPr>
          <p:cNvPr id="434" name="Line"/>
          <p:cNvSpPr/>
          <p:nvPr/>
        </p:nvSpPr>
        <p:spPr>
          <a:xfrm flipH="1">
            <a:off x="5157539" y="3387675"/>
            <a:ext cx="558206" cy="1054597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>
            <a:off x="7594600" y="3416300"/>
            <a:ext cx="325835" cy="981224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6" name="expected and"/>
          <p:cNvSpPr/>
          <p:nvPr/>
        </p:nvSpPr>
        <p:spPr>
          <a:xfrm>
            <a:off x="3774004" y="4238943"/>
            <a:ext cx="315214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sz="4000" dirty="0">
                <a:ea typeface="Gill Sans"/>
                <a:cs typeface="+mn-lt"/>
                <a:sym typeface="Gill Sans"/>
              </a:rPr>
              <a:t>expected</a:t>
            </a:r>
            <a:r>
              <a:rPr sz="4000" dirty="0">
                <a:cs typeface="+mn-lt"/>
              </a:rPr>
              <a:t> and</a:t>
            </a:r>
          </a:p>
        </p:txBody>
      </p:sp>
      <p:sp>
        <p:nvSpPr>
          <p:cNvPr id="437" name="actual values are equal”"/>
          <p:cNvSpPr/>
          <p:nvPr/>
        </p:nvSpPr>
        <p:spPr>
          <a:xfrm>
            <a:off x="6983606" y="4238943"/>
            <a:ext cx="549529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sz="4000">
                <a:ea typeface="Gill Sans"/>
                <a:cs typeface="+mn-lt"/>
                <a:sym typeface="Gill Sans"/>
              </a:rPr>
              <a:t>actual</a:t>
            </a:r>
            <a:r>
              <a:rPr sz="4000">
                <a:cs typeface="+mn-lt"/>
              </a:rPr>
              <a:t> values are </a:t>
            </a:r>
            <a:r>
              <a:rPr sz="4000">
                <a:ea typeface="Gill Sans"/>
                <a:cs typeface="+mn-lt"/>
                <a:sym typeface="Gill Sans"/>
              </a:rPr>
              <a:t>equal”</a:t>
            </a:r>
          </a:p>
        </p:txBody>
      </p:sp>
      <p:sp>
        <p:nvSpPr>
          <p:cNvPr id="438" name="Line"/>
          <p:cNvSpPr/>
          <p:nvPr/>
        </p:nvSpPr>
        <p:spPr>
          <a:xfrm flipH="1">
            <a:off x="2603500" y="3390900"/>
            <a:ext cx="558205" cy="1054597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9" name="“check if"/>
          <p:cNvSpPr/>
          <p:nvPr/>
        </p:nvSpPr>
        <p:spPr>
          <a:xfrm>
            <a:off x="1216536" y="4238943"/>
            <a:ext cx="199263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sz="4000">
                <a:ea typeface="Gill Sans"/>
                <a:cs typeface="+mn-lt"/>
                <a:sym typeface="Gill Sans"/>
              </a:rPr>
              <a:t>“check</a:t>
            </a:r>
            <a:r>
              <a:rPr sz="4000">
                <a:cs typeface="+mn-lt"/>
              </a:rPr>
              <a:t> if</a:t>
            </a:r>
          </a:p>
        </p:txBody>
      </p:sp>
      <p:sp>
        <p:nvSpPr>
          <p:cNvPr id="440" name="If assertion fails (checked condition is not satisfied):…"/>
          <p:cNvSpPr/>
          <p:nvPr/>
        </p:nvSpPr>
        <p:spPr>
          <a:xfrm>
            <a:off x="987623" y="6210300"/>
            <a:ext cx="11315701" cy="254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If assertion fails (checked condition is not satisfied): </a:t>
            </a:r>
          </a:p>
          <a:p>
            <a:pPr algn="l">
              <a:buSzPct val="125000"/>
              <a:buChar char="•"/>
            </a:pPr>
            <a:r>
              <a:t>current test is marked as ‘failed’</a:t>
            </a:r>
          </a:p>
          <a:p>
            <a:pPr algn="l">
              <a:buSzPct val="125000"/>
              <a:buChar char="•"/>
            </a:pPr>
            <a:r>
              <a:t>JUnit skips execution of the rest of the test method and proceeds executing remaining test methods</a:t>
            </a:r>
          </a:p>
        </p:txBody>
      </p:sp>
      <p:sp>
        <p:nvSpPr>
          <p:cNvPr id="441" name="assert:…"/>
          <p:cNvSpPr/>
          <p:nvPr/>
        </p:nvSpPr>
        <p:spPr>
          <a:xfrm>
            <a:off x="1028700" y="749300"/>
            <a:ext cx="10934700" cy="2032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4800">
                <a:latin typeface="Menlo"/>
                <a:ea typeface="Menlo"/>
                <a:cs typeface="Menlo"/>
                <a:sym typeface="Menlo"/>
              </a:rPr>
              <a:t>assert</a:t>
            </a:r>
            <a:r>
              <a:t>: </a:t>
            </a:r>
          </a:p>
          <a:p>
            <a:pPr algn="l"/>
            <a:r>
              <a:t>a family of methods to check conditions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444" name="for a boolean condition:…"/>
          <p:cNvSpPr/>
          <p:nvPr/>
        </p:nvSpPr>
        <p:spPr>
          <a:xfrm>
            <a:off x="584200" y="1742440"/>
            <a:ext cx="11852910" cy="74879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buSzPct val="125000"/>
              <a:buChar char="•"/>
            </a:pPr>
            <a:r>
              <a:rPr sz="4000"/>
              <a:t> for a boolean condition: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assertTrue(“message for fail”, condition);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assertFalse(“message”, condition);</a:t>
            </a:r>
          </a:p>
          <a:p>
            <a:pPr algn="l">
              <a:lnSpc>
                <a:spcPct val="120000"/>
              </a:lnSpc>
              <a:buSzPct val="125000"/>
              <a:buChar char="•"/>
            </a:pPr>
            <a:r>
              <a:rPr sz="4000"/>
              <a:t> for object, int, long, and byte values, array: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assertEquals(expected_value, expression);</a:t>
            </a:r>
          </a:p>
          <a:p>
            <a:pPr algn="l">
              <a:lnSpc>
                <a:spcPct val="120000"/>
              </a:lnSpc>
              <a:buSzPct val="125000"/>
              <a:buChar char="•"/>
            </a:pPr>
            <a:r>
              <a:rPr sz="4000"/>
              <a:t> for float and double values: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assertEquals(expected, expression, error);</a:t>
            </a:r>
          </a:p>
          <a:p>
            <a:pPr algn="l">
              <a:lnSpc>
                <a:spcPct val="120000"/>
              </a:lnSpc>
              <a:buSzPct val="125000"/>
              <a:buChar char="•"/>
            </a:pPr>
            <a:r>
              <a:rPr sz="4000"/>
              <a:t> for objects references: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assertNull(obj_ref)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assertNotNull(obj_ref)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assertSame(obj_ref, obj_ref2)</a:t>
            </a:r>
          </a:p>
          <a:p>
            <a:pPr algn="l"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t>...</a:t>
            </a:r>
          </a:p>
        </p:txBody>
      </p:sp>
      <p:sp>
        <p:nvSpPr>
          <p:cNvPr id="445" name="assert"/>
          <p:cNvSpPr/>
          <p:nvPr/>
        </p:nvSpPr>
        <p:spPr>
          <a:xfrm>
            <a:off x="812800" y="762000"/>
            <a:ext cx="10934700" cy="81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>
              <a:defRPr sz="4200">
                <a:latin typeface="+mn-lt"/>
                <a:ea typeface="+mn-ea"/>
                <a:cs typeface="+mn-cs"/>
                <a:sym typeface="Gill Sans Light"/>
              </a:defRPr>
            </a:pPr>
            <a:r>
              <a:rPr sz="4800">
                <a:latin typeface="Menlo"/>
                <a:ea typeface="Menlo"/>
                <a:cs typeface="Menlo"/>
                <a:sym typeface="Menlo"/>
              </a:rPr>
              <a:t>assert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448" name="@Test…"/>
          <p:cNvSpPr/>
          <p:nvPr/>
        </p:nvSpPr>
        <p:spPr>
          <a:xfrm>
            <a:off x="419100" y="2449830"/>
            <a:ext cx="12326620" cy="56413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testPush() {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  Stack aStack = new Stack();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assertTrue(</a:t>
            </a:r>
            <a:r>
              <a:rPr>
                <a:solidFill>
                  <a:srgbClr val="3933FF"/>
                </a:solidFill>
              </a:rPr>
              <a:t>"Stack should be empty!"</a:t>
            </a:r>
            <a:r>
              <a:t>,</a:t>
            </a:r>
          </a:p>
          <a:p>
            <a:pPr lvl="8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aStack.isEmpty());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aStack.</a:t>
            </a:r>
            <a:r>
              <a:rPr>
                <a:solidFill>
                  <a:srgbClr val="FF0000"/>
                </a:solidFill>
              </a:rPr>
              <a:t>push</a:t>
            </a:r>
            <a:r>
              <a:t>(10);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assertFalse(</a:t>
            </a:r>
            <a:r>
              <a:rPr>
                <a:solidFill>
                  <a:srgbClr val="3933FF"/>
                </a:solidFill>
              </a:rPr>
              <a:t>"Stack should not be empty!"</a:t>
            </a:r>
            <a:r>
              <a:t>, </a:t>
            </a:r>
          </a:p>
          <a:p>
            <a:pPr lvl="8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aStack.isEmpty());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aStack.</a:t>
            </a:r>
            <a:r>
              <a:rPr>
                <a:solidFill>
                  <a:srgbClr val="FF0000"/>
                </a:solidFill>
              </a:rPr>
              <a:t>push</a:t>
            </a:r>
            <a:r>
              <a:t>(4);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assertEquals(4, aStack.pop());</a:t>
            </a:r>
          </a:p>
          <a:p>
            <a:pPr lvl="1" indent="0"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assertEquals(10, aStack.pop());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449" name="assert: example"/>
          <p:cNvSpPr/>
          <p:nvPr/>
        </p:nvSpPr>
        <p:spPr>
          <a:xfrm>
            <a:off x="863600" y="457200"/>
            <a:ext cx="10934700" cy="81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>
              <a:defRPr sz="4200">
                <a:latin typeface="+mn-lt"/>
                <a:ea typeface="+mn-ea"/>
                <a:cs typeface="+mn-cs"/>
                <a:sym typeface="Gill Sans Light"/>
              </a:defRPr>
            </a:pPr>
            <a:r>
              <a:rPr sz="4800">
                <a:latin typeface="Menlo"/>
                <a:ea typeface="Menlo"/>
                <a:cs typeface="Menlo"/>
                <a:sym typeface="Menlo"/>
              </a:rPr>
              <a:t>assert: example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452" name="@Test…"/>
          <p:cNvSpPr/>
          <p:nvPr/>
        </p:nvSpPr>
        <p:spPr>
          <a:xfrm>
            <a:off x="533400" y="1981200"/>
            <a:ext cx="12573000" cy="6578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@Test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testStackEmpty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8F1655"/>
                </a:solidFill>
              </a:rPr>
              <a:t>Stack</a:t>
            </a:r>
            <a:r>
              <a:t> aStack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Stack</a:t>
            </a:r>
            <a:r>
              <a:t>();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005555"/>
                </a:solidFill>
              </a:rPr>
              <a:t>assertTrue</a:t>
            </a:r>
            <a:r>
              <a:t>(“</a:t>
            </a:r>
            <a:r>
              <a:rPr>
                <a:solidFill>
                  <a:srgbClr val="8F1655"/>
                </a:solidFill>
              </a:rPr>
              <a:t>Stack</a:t>
            </a:r>
            <a:r>
              <a:t> should be empty!”, aStack.</a:t>
            </a:r>
            <a:r>
              <a:rPr>
                <a:solidFill>
                  <a:srgbClr val="005555"/>
                </a:solidFill>
              </a:rPr>
              <a:t>isEmpty</a:t>
            </a:r>
            <a:r>
              <a:t>());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aStack.</a:t>
            </a:r>
            <a:r>
              <a:rPr>
                <a:solidFill>
                  <a:srgbClr val="005555"/>
                </a:solidFill>
              </a:rPr>
              <a:t>push</a:t>
            </a:r>
            <a:r>
              <a:t>(</a:t>
            </a:r>
            <a:r>
              <a:rPr>
                <a:solidFill>
                  <a:srgbClr val="2233FF"/>
                </a:solidFill>
              </a:rPr>
              <a:t>10</a:t>
            </a:r>
            <a:r>
              <a:t>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005555"/>
                </a:solidFill>
              </a:rPr>
              <a:t>assertFalse</a:t>
            </a:r>
            <a:r>
              <a:t>(“</a:t>
            </a:r>
            <a:r>
              <a:rPr>
                <a:solidFill>
                  <a:srgbClr val="8F1655"/>
                </a:solidFill>
              </a:rPr>
              <a:t>Stack</a:t>
            </a:r>
            <a:r>
              <a:t> should not be empty!”, aStack.</a:t>
            </a:r>
            <a:r>
              <a:rPr>
                <a:solidFill>
                  <a:srgbClr val="005555"/>
                </a:solidFill>
              </a:rPr>
              <a:t>isEmpty</a:t>
            </a:r>
            <a:r>
              <a:t>());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@Test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testStackOperations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8F1655"/>
                </a:solidFill>
              </a:rPr>
              <a:t>Stack</a:t>
            </a:r>
            <a:r>
              <a:t> aStack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Stack</a:t>
            </a:r>
            <a:r>
              <a:t>();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aStack.</a:t>
            </a:r>
            <a:r>
              <a:rPr>
                <a:solidFill>
                  <a:srgbClr val="005555"/>
                </a:solidFill>
              </a:rPr>
              <a:t>push</a:t>
            </a:r>
            <a:r>
              <a:t>(</a:t>
            </a:r>
            <a:r>
              <a:rPr>
                <a:solidFill>
                  <a:srgbClr val="2233FF"/>
                </a:solidFill>
              </a:rPr>
              <a:t>10</a:t>
            </a:r>
            <a:r>
              <a:t>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aStack.</a:t>
            </a:r>
            <a:r>
              <a:rPr>
                <a:solidFill>
                  <a:srgbClr val="005555"/>
                </a:solidFill>
              </a:rPr>
              <a:t>push</a:t>
            </a:r>
            <a:r>
              <a:t>(-</a:t>
            </a:r>
            <a:r>
              <a:rPr>
                <a:solidFill>
                  <a:srgbClr val="2233FF"/>
                </a:solidFill>
              </a:rPr>
              <a:t>4</a:t>
            </a:r>
            <a:r>
              <a:t>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assertEquals</a:t>
            </a:r>
            <a:r>
              <a:rPr>
                <a:solidFill>
                  <a:srgbClr val="000000"/>
                </a:solidFill>
              </a:rPr>
              <a:t>(-</a:t>
            </a:r>
            <a:r>
              <a:rPr>
                <a:solidFill>
                  <a:srgbClr val="2233FF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, aStack.</a:t>
            </a:r>
            <a:r>
              <a:t>pop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assertEquals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233FF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 aStack.</a:t>
            </a:r>
            <a:r>
              <a:t>pop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453" name="assert: better example"/>
          <p:cNvSpPr/>
          <p:nvPr/>
        </p:nvSpPr>
        <p:spPr>
          <a:xfrm>
            <a:off x="863600" y="457200"/>
            <a:ext cx="10934700" cy="81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>
              <a:defRPr sz="4200">
                <a:latin typeface="+mn-lt"/>
                <a:ea typeface="+mn-ea"/>
                <a:cs typeface="+mn-cs"/>
                <a:sym typeface="Gill Sans Light"/>
              </a:defRPr>
            </a:pPr>
            <a:r>
              <a:rPr sz="4800">
                <a:latin typeface="Menlo"/>
                <a:ea typeface="Menlo"/>
                <a:cs typeface="Menlo"/>
                <a:sym typeface="Menlo"/>
              </a:rPr>
              <a:t>assert: better example</a:t>
            </a:r>
          </a:p>
        </p:txBody>
      </p:sp>
      <p:grpSp>
        <p:nvGrpSpPr>
          <p:cNvPr id="456" name="Separate @Test methods for testing individual scenarios and methods"/>
          <p:cNvGrpSpPr/>
          <p:nvPr/>
        </p:nvGrpSpPr>
        <p:grpSpPr>
          <a:xfrm>
            <a:off x="6824547" y="4873083"/>
            <a:ext cx="5481730" cy="4194717"/>
            <a:chOff x="0" y="0"/>
            <a:chExt cx="4711700" cy="3810000"/>
          </a:xfrm>
        </p:grpSpPr>
        <p:sp>
          <p:nvSpPr>
            <p:cNvPr id="455" name="Separate @Test methods for testing individual scenarios and methods"/>
            <p:cNvSpPr/>
            <p:nvPr/>
          </p:nvSpPr>
          <p:spPr>
            <a:xfrm>
              <a:off x="215900" y="139700"/>
              <a:ext cx="4279900" cy="32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Separate </a:t>
              </a:r>
              <a:r>
                <a:rPr>
                  <a:latin typeface="Menlo"/>
                  <a:ea typeface="Menlo"/>
                  <a:cs typeface="Menlo"/>
                  <a:sym typeface="Menlo"/>
                </a:rPr>
                <a:t>@Test</a:t>
              </a:r>
              <a:r>
                <a:t> methods for testing individual scenarios and methods</a:t>
              </a:r>
            </a:p>
          </p:txBody>
        </p:sp>
        <p:pic>
          <p:nvPicPr>
            <p:cNvPr id="454" name="Separate @Test methods for testing individual scenarios and methods" descr="Separate @Test methods for testing individual scenarios and methods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711700" cy="3810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459" name="for values:…"/>
          <p:cNvSpPr/>
          <p:nvPr/>
        </p:nvSpPr>
        <p:spPr>
          <a:xfrm>
            <a:off x="584200" y="2378118"/>
            <a:ext cx="11391900" cy="332096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 for values: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assertEquals(expected_value, expression);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assertEquals(expected, expression, error);</a:t>
            </a:r>
          </a:p>
          <a:p>
            <a:pPr algn="l">
              <a:lnSpc>
                <a:spcPct val="120000"/>
              </a:lnSpc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for objects references:</a:t>
            </a:r>
          </a:p>
          <a:p>
            <a:pPr lvl="2" algn="l">
              <a:lnSpc>
                <a:spcPct val="120000"/>
              </a:lnSpc>
              <a:buFont typeface="Gill Sans Light"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assertSame(obj_ref, obj_ref2)</a:t>
            </a:r>
          </a:p>
        </p:txBody>
      </p:sp>
      <p:sp>
        <p:nvSpPr>
          <p:cNvPr id="460" name="assertEquals vs. assertSame"/>
          <p:cNvSpPr/>
          <p:nvPr/>
        </p:nvSpPr>
        <p:spPr>
          <a:xfrm>
            <a:off x="812800" y="762000"/>
            <a:ext cx="10934700" cy="81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>
              <a:defRPr sz="4200">
                <a:latin typeface="+mn-lt"/>
                <a:ea typeface="+mn-ea"/>
                <a:cs typeface="+mn-cs"/>
                <a:sym typeface="Gill Sans Light"/>
              </a:defRPr>
            </a:pPr>
            <a:r>
              <a:rPr sz="4800">
                <a:latin typeface="Menlo"/>
                <a:ea typeface="Menlo"/>
                <a:cs typeface="Menlo"/>
                <a:sym typeface="Menlo"/>
              </a:rPr>
              <a:t>assertEquals vs. assertSame</a:t>
            </a:r>
          </a:p>
        </p:txBody>
      </p:sp>
      <p:sp>
        <p:nvSpPr>
          <p:cNvPr id="461" name="Important distinction:…"/>
          <p:cNvSpPr/>
          <p:nvPr/>
        </p:nvSpPr>
        <p:spPr>
          <a:xfrm>
            <a:off x="987623" y="6152198"/>
            <a:ext cx="11315701" cy="2656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Important distinction:</a:t>
            </a:r>
          </a:p>
          <a:p>
            <a:pPr algn="l">
              <a:buSzPct val="125000"/>
              <a:buChar char="•"/>
            </a:pPr>
            <a:r>
              <a:rPr sz="3600">
                <a:latin typeface="Menlo"/>
                <a:ea typeface="Menlo"/>
                <a:cs typeface="Menlo"/>
                <a:sym typeface="Menlo"/>
              </a:rPr>
              <a:t>assertEquals() </a:t>
            </a:r>
            <a:r>
              <a:rPr sz="4000"/>
              <a:t>and</a:t>
            </a:r>
            <a:r>
              <a:rPr sz="4000">
                <a:latin typeface="Menlo"/>
                <a:ea typeface="Menlo"/>
                <a:cs typeface="Menlo"/>
                <a:sym typeface="Menlo"/>
              </a:rPr>
              <a:t> </a:t>
            </a:r>
            <a:r>
              <a:rPr sz="3600">
                <a:latin typeface="Menlo"/>
                <a:ea typeface="Menlo"/>
                <a:cs typeface="Menlo"/>
                <a:sym typeface="Menlo"/>
              </a:rPr>
              <a:t>assertSame()</a:t>
            </a:r>
            <a:r>
              <a:t> </a:t>
            </a:r>
            <a:r>
              <a:rPr sz="4000"/>
              <a:t>are used for different purposes</a:t>
            </a:r>
          </a:p>
          <a:p>
            <a:pPr algn="l">
              <a:buSzPct val="125000"/>
              <a:buChar char="•"/>
            </a:pPr>
            <a:r>
              <a:rPr sz="4000"/>
              <a:t>careful when comparing</a:t>
            </a:r>
            <a:r>
              <a:t> </a:t>
            </a:r>
            <a:r>
              <a:rPr>
                <a:latin typeface="Menlo"/>
                <a:ea typeface="Menlo"/>
                <a:cs typeface="Menlo"/>
                <a:sym typeface="Menlo"/>
              </a:rPr>
              <a:t>Strings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464" name="assertEquals vs. assertSame"/>
          <p:cNvSpPr/>
          <p:nvPr/>
        </p:nvSpPr>
        <p:spPr>
          <a:xfrm>
            <a:off x="812800" y="762000"/>
            <a:ext cx="10934700" cy="81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>
              <a:defRPr sz="4200">
                <a:latin typeface="+mn-lt"/>
                <a:ea typeface="+mn-ea"/>
                <a:cs typeface="+mn-cs"/>
                <a:sym typeface="Gill Sans Light"/>
              </a:defRPr>
            </a:pPr>
            <a:r>
              <a:rPr sz="4800">
                <a:latin typeface="Menlo"/>
                <a:ea typeface="Menlo"/>
                <a:cs typeface="Menlo"/>
                <a:sym typeface="Menlo"/>
              </a:rPr>
              <a:t>assertEquals vs. assertSame</a:t>
            </a:r>
          </a:p>
        </p:txBody>
      </p:sp>
      <p:sp>
        <p:nvSpPr>
          <p:cNvPr id="465" name="Important distinction:…"/>
          <p:cNvSpPr/>
          <p:nvPr/>
        </p:nvSpPr>
        <p:spPr>
          <a:xfrm>
            <a:off x="987623" y="6167755"/>
            <a:ext cx="11315701" cy="26250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Important distinction:</a:t>
            </a:r>
          </a:p>
          <a:p>
            <a:pPr algn="l">
              <a:buSzPct val="125000"/>
              <a:buChar char="•"/>
            </a:pPr>
            <a:r>
              <a:rPr sz="3600">
                <a:latin typeface="Menlo"/>
                <a:ea typeface="Menlo"/>
                <a:cs typeface="Menlo"/>
                <a:sym typeface="Menlo"/>
              </a:rPr>
              <a:t>assertEquals() </a:t>
            </a:r>
            <a:r>
              <a:t>and</a:t>
            </a:r>
            <a:r>
              <a:rPr sz="3600">
                <a:latin typeface="Menlo"/>
                <a:ea typeface="Menlo"/>
                <a:cs typeface="Menlo"/>
                <a:sym typeface="Menlo"/>
              </a:rPr>
              <a:t> assertSame()</a:t>
            </a:r>
            <a:r>
              <a:t> </a:t>
            </a:r>
            <a:r>
              <a:rPr sz="4000"/>
              <a:t>are used for different purposes</a:t>
            </a:r>
          </a:p>
          <a:p>
            <a:pPr algn="l">
              <a:buSzPct val="125000"/>
              <a:buChar char="•"/>
            </a:pPr>
            <a:r>
              <a:rPr sz="4000"/>
              <a:t>be prudent when comparing </a:t>
            </a:r>
            <a:r>
              <a:rPr sz="4000">
                <a:latin typeface="Menlo"/>
                <a:ea typeface="Menlo"/>
                <a:cs typeface="Menlo"/>
                <a:sym typeface="Menlo"/>
              </a:rPr>
              <a:t>Strings</a:t>
            </a:r>
          </a:p>
        </p:txBody>
      </p:sp>
      <p:sp>
        <p:nvSpPr>
          <p:cNvPr id="466" name="@Test…"/>
          <p:cNvSpPr/>
          <p:nvPr/>
        </p:nvSpPr>
        <p:spPr>
          <a:xfrm>
            <a:off x="6595110" y="1795145"/>
            <a:ext cx="5081905" cy="45332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77777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@Test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testEquality()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String a = </a:t>
            </a:r>
            <a:r>
              <a:rPr>
                <a:solidFill>
                  <a:srgbClr val="3933FF"/>
                </a:solidFill>
              </a:rPr>
              <a:t>"abcde"</a:t>
            </a:r>
            <a:r>
              <a:t>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String b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String(a);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assertTrue(a.equals(b));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assertFalse(a == b);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assertEquals(a, b);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String c = </a:t>
            </a:r>
            <a:r>
              <a:rPr>
                <a:solidFill>
                  <a:srgbClr val="3933FF"/>
                </a:solidFill>
              </a:rPr>
              <a:t>"abcde"</a:t>
            </a:r>
            <a:r>
              <a:t>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assertNotSame(a, b);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assertSame(a,c);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</p:txBody>
      </p:sp>
      <p:grpSp>
        <p:nvGrpSpPr>
          <p:cNvPr id="469" name="Will the test fail?…"/>
          <p:cNvGrpSpPr/>
          <p:nvPr/>
        </p:nvGrpSpPr>
        <p:grpSpPr>
          <a:xfrm>
            <a:off x="724829" y="2565495"/>
            <a:ext cx="4837771" cy="2764788"/>
            <a:chOff x="0" y="0"/>
            <a:chExt cx="4483100" cy="1930400"/>
          </a:xfrm>
        </p:grpSpPr>
        <p:sp>
          <p:nvSpPr>
            <p:cNvPr id="468" name="Will the test fail?…"/>
            <p:cNvSpPr/>
            <p:nvPr/>
          </p:nvSpPr>
          <p:spPr>
            <a:xfrm>
              <a:off x="215900" y="257941"/>
              <a:ext cx="4051300" cy="1135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Will the test fail?</a:t>
              </a:r>
            </a:p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Where?</a:t>
              </a:r>
            </a:p>
          </p:txBody>
        </p:sp>
        <p:pic>
          <p:nvPicPr>
            <p:cNvPr id="467" name="Will the test fail?…" descr="Will the test fail?…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483100" cy="1930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st cla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class</a:t>
            </a:r>
          </a:p>
        </p:txBody>
      </p:sp>
      <p:grpSp>
        <p:nvGrpSpPr>
          <p:cNvPr id="474" name="TestMethod ∈ TestClass"/>
          <p:cNvGrpSpPr/>
          <p:nvPr/>
        </p:nvGrpSpPr>
        <p:grpSpPr>
          <a:xfrm>
            <a:off x="2326640" y="7563128"/>
            <a:ext cx="8462645" cy="1790422"/>
            <a:chOff x="0" y="0"/>
            <a:chExt cx="6582011" cy="1790700"/>
          </a:xfrm>
        </p:grpSpPr>
        <p:sp>
          <p:nvSpPr>
            <p:cNvPr id="473" name="TestMethod ∈ TestClass"/>
            <p:cNvSpPr/>
            <p:nvPr/>
          </p:nvSpPr>
          <p:spPr>
            <a:xfrm>
              <a:off x="215900" y="112296"/>
              <a:ext cx="6150211" cy="12867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700"/>
              </a:pPr>
              <a:r>
                <a:t>Test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M</a:t>
              </a:r>
              <a:r>
                <a:t>ethod </a:t>
              </a:r>
              <a:r>
                <a:rPr sz="6800"/>
                <a:t>∈</a:t>
              </a:r>
              <a:r>
                <a:rPr sz="7700"/>
                <a:t> </a:t>
              </a:r>
              <a:r>
                <a:t>Test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C</a:t>
              </a:r>
              <a:r>
                <a:t>lass</a:t>
              </a:r>
            </a:p>
          </p:txBody>
        </p:sp>
        <p:pic>
          <p:nvPicPr>
            <p:cNvPr id="472" name="TestMethod ∈ TestClass" descr="TestMethod ∈ TestClass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82011" cy="1790700"/>
            </a:xfrm>
            <a:prstGeom prst="rect">
              <a:avLst/>
            </a:prstGeom>
            <a:effectLst/>
          </p:spPr>
        </p:pic>
      </p:grpSp>
      <p:pic>
        <p:nvPicPr>
          <p:cNvPr id="475" name="simpleTC.png" descr="simpleTC.png"/>
          <p:cNvPicPr>
            <a:picLocks noChangeAspect="1"/>
          </p:cNvPicPr>
          <p:nvPr/>
        </p:nvPicPr>
        <p:blipFill>
          <a:blip r:embed="rId3"/>
          <a:srcRect r="38765"/>
          <a:stretch>
            <a:fillRect/>
          </a:stretch>
        </p:blipFill>
        <p:spPr>
          <a:xfrm>
            <a:off x="3040577" y="2980094"/>
            <a:ext cx="7170223" cy="349774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impleTC.png" descr="simpleTC.png"/>
          <p:cNvPicPr>
            <a:picLocks noChangeAspect="1"/>
          </p:cNvPicPr>
          <p:nvPr/>
        </p:nvPicPr>
        <p:blipFill>
          <a:blip r:embed="rId2"/>
          <a:srcRect l="1065" t="32765" r="38615" b="2601"/>
          <a:stretch>
            <a:fillRect/>
          </a:stretch>
        </p:blipFill>
        <p:spPr>
          <a:xfrm>
            <a:off x="351735" y="3530600"/>
            <a:ext cx="6705601" cy="214630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98" name="junit-eclipse-view.png" descr="junit-eclipse-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3297766"/>
            <a:ext cx="5384800" cy="314113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99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300" name="JUnit Framework is integrated into Eclipse through a graphical plug-in and it provides a set of classes and conventions"/>
          <p:cNvSpPr/>
          <p:nvPr/>
        </p:nvSpPr>
        <p:spPr>
          <a:xfrm>
            <a:off x="799318" y="6883400"/>
            <a:ext cx="11391901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JUnit Framework is integrated into Eclipse through a graphical plug-in and it provides a set of classes and conventions</a:t>
            </a:r>
          </a:p>
        </p:txBody>
      </p:sp>
      <p:sp>
        <p:nvSpPr>
          <p:cNvPr id="301" name="JUnit is a format and a framework…"/>
          <p:cNvSpPr/>
          <p:nvPr/>
        </p:nvSpPr>
        <p:spPr>
          <a:xfrm>
            <a:off x="162123" y="939800"/>
            <a:ext cx="12992101" cy="1854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4800" b="1">
                <a:latin typeface="Gill Sans"/>
                <a:ea typeface="Gill Sans"/>
                <a:cs typeface="Gill Sans"/>
                <a:sym typeface="Gill Sans"/>
              </a:defRPr>
            </a:pPr>
            <a:r>
              <a:t>JUnit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is a </a:t>
            </a:r>
            <a:r>
              <a:t>format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and a </a:t>
            </a:r>
            <a:r>
              <a:t>framework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</a:t>
            </a:r>
          </a:p>
          <a:p>
            <a:pPr>
              <a:defRPr sz="4800"/>
            </a:pPr>
            <a:r>
              <a:t> for Java programs </a:t>
            </a:r>
          </a:p>
          <a:p>
            <a:pPr>
              <a:defRPr sz="2400"/>
            </a:pPr>
            <a:r>
              <a:t>by Erich Gamma and Kent Beck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ublic class ListTest {…"/>
          <p:cNvSpPr/>
          <p:nvPr/>
        </p:nvSpPr>
        <p:spPr>
          <a:xfrm>
            <a:off x="889000" y="254000"/>
            <a:ext cx="6934200" cy="9232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public class</a:t>
            </a:r>
            <a:r>
              <a:rPr>
                <a:solidFill>
                  <a:srgbClr val="000000"/>
                </a:solidFill>
              </a:rPr>
              <a:t> ListTest {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8F1655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8F1655"/>
                </a:solidFill>
              </a:rPr>
              <a:t>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 fEmpty;</a:t>
            </a:r>
          </a:p>
          <a:p>
            <a:pPr algn="l" defTabSz="457200">
              <a:defRPr sz="12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protected</a:t>
            </a:r>
            <a:r>
              <a:rPr>
                <a:solidFill>
                  <a:srgbClr val="000000"/>
                </a:solidFill>
              </a:rPr>
              <a:t> </a:t>
            </a:r>
            <a:r>
              <a:t>List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Integer</a:t>
            </a:r>
            <a:r>
              <a:rPr>
                <a:solidFill>
                  <a:srgbClr val="000000"/>
                </a:solidFill>
              </a:rPr>
              <a:t>&gt; fFull;</a:t>
            </a:r>
          </a:p>
          <a:p>
            <a:pPr algn="l" defTabSz="457200">
              <a:defRPr sz="12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protected 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List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Integer</a:t>
            </a:r>
            <a:r>
              <a:rPr>
                <a:solidFill>
                  <a:srgbClr val="000000"/>
                </a:solidFill>
              </a:rPr>
              <a:t>&gt; fgHeavy;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@BeforeClass</a:t>
            </a:r>
          </a:p>
          <a:p>
            <a:pPr algn="l" defTabSz="457200">
              <a:defRPr sz="12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public 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5555"/>
                </a:solidFill>
              </a:rPr>
              <a:t>setUpOnce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fgHeavy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ArrayList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&gt;();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8F1655"/>
                </a:solidFill>
              </a:rPr>
              <a:t>for</a:t>
            </a:r>
            <a:r>
              <a:t> (</a:t>
            </a:r>
            <a:r>
              <a:rPr>
                <a:solidFill>
                  <a:srgbClr val="8F1655"/>
                </a:solidFill>
              </a:rPr>
              <a:t>int</a:t>
            </a:r>
            <a:r>
              <a:t> i = </a:t>
            </a:r>
            <a:r>
              <a:rPr>
                <a:solidFill>
                  <a:srgbClr val="2233FF"/>
                </a:solidFill>
              </a:rPr>
              <a:t>0</a:t>
            </a:r>
            <a:r>
              <a:t>; i &lt; </a:t>
            </a:r>
            <a:r>
              <a:rPr>
                <a:solidFill>
                  <a:srgbClr val="2233FF"/>
                </a:solidFill>
              </a:rPr>
              <a:t>1000</a:t>
            </a:r>
            <a:r>
              <a:t>; i++) {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fgHeavy.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(i);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}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@Before</a:t>
            </a:r>
          </a:p>
          <a:p>
            <a:pPr algn="l" defTabSz="457200">
              <a:defRPr sz="12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5555"/>
                </a:solidFill>
              </a:rPr>
              <a:t>setUp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fEmpty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ArrayList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&gt;();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ArrayList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&gt;();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t>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</a:t>
            </a:r>
            <a:r>
              <a:rPr>
                <a:solidFill>
                  <a:srgbClr val="2233FF"/>
                </a:solidFill>
              </a:rPr>
              <a:t>2</a:t>
            </a:r>
            <a:r>
              <a:t>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</a:t>
            </a:r>
            <a:r>
              <a:rPr>
                <a:solidFill>
                  <a:srgbClr val="2233FF"/>
                </a:solidFill>
              </a:rPr>
              <a:t>3</a:t>
            </a:r>
            <a:r>
              <a:t>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@Test</a:t>
            </a:r>
          </a:p>
          <a:p>
            <a:pPr algn="l" defTabSz="457200">
              <a:defRPr sz="12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testCopy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8F1655"/>
                </a:solidFill>
              </a:rPr>
              <a:t>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 copy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ArrayList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&gt;(fFull.</a:t>
            </a:r>
            <a:r>
              <a:rPr>
                <a:solidFill>
                  <a:srgbClr val="005555"/>
                </a:solidFill>
              </a:rPr>
              <a:t>size</a:t>
            </a:r>
            <a:r>
              <a:t>());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copy.</a:t>
            </a:r>
            <a:r>
              <a:rPr>
                <a:solidFill>
                  <a:srgbClr val="005555"/>
                </a:solidFill>
              </a:rPr>
              <a:t>addAll</a:t>
            </a:r>
            <a:r>
              <a:t>(fFull);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005555"/>
                </a:solidFill>
              </a:rPr>
              <a:t>assertTrue</a:t>
            </a:r>
            <a:r>
              <a:t>(copy.</a:t>
            </a:r>
            <a:r>
              <a:rPr>
                <a:solidFill>
                  <a:srgbClr val="005555"/>
                </a:solidFill>
              </a:rPr>
              <a:t>size</a:t>
            </a:r>
            <a:r>
              <a:t>() == fFull.</a:t>
            </a:r>
            <a:r>
              <a:rPr>
                <a:solidFill>
                  <a:srgbClr val="005555"/>
                </a:solidFill>
              </a:rPr>
              <a:t>size</a:t>
            </a:r>
            <a:r>
              <a:t>());</a:t>
            </a:r>
          </a:p>
          <a:p>
            <a:pPr algn="l" defTabSz="457200">
              <a:defRPr sz="12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(copy.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12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@</a:t>
            </a:r>
            <a:r>
              <a:rPr>
                <a:solidFill>
                  <a:srgbClr val="005555"/>
                </a:solidFill>
              </a:rPr>
              <a:t>Test</a:t>
            </a:r>
            <a:r>
              <a:rPr>
                <a:solidFill>
                  <a:srgbClr val="000000"/>
                </a:solidFill>
              </a:rPr>
              <a:t>(expected = </a:t>
            </a:r>
            <a:r>
              <a:t>IndexOutOfBoundsException</a:t>
            </a:r>
            <a:r>
              <a:rPr>
                <a:solidFill>
                  <a:srgbClr val="000000"/>
                </a:solidFill>
              </a:rPr>
              <a:t>.</a:t>
            </a:r>
            <a:r>
              <a:t>class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 defTabSz="457200">
              <a:defRPr sz="12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elementAt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8F1655"/>
                </a:solidFill>
              </a:rPr>
              <a:t>int</a:t>
            </a:r>
            <a:r>
              <a:t> i = fFull.</a:t>
            </a:r>
            <a:r>
              <a:rPr>
                <a:solidFill>
                  <a:srgbClr val="005555"/>
                </a:solidFill>
              </a:rPr>
              <a:t>get</a:t>
            </a:r>
            <a:r>
              <a:t>(</a:t>
            </a:r>
            <a:r>
              <a:rPr>
                <a:solidFill>
                  <a:srgbClr val="2233FF"/>
                </a:solidFill>
              </a:rPr>
              <a:t>0</a:t>
            </a:r>
            <a:r>
              <a:t>);</a:t>
            </a:r>
          </a:p>
          <a:p>
            <a:pPr algn="l" defTabSz="457200">
              <a:defRPr sz="12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(i == </a:t>
            </a:r>
            <a:r>
              <a:rPr>
                <a:solidFill>
                  <a:srgbClr val="2233FF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);</a:t>
            </a:r>
          </a:p>
          <a:p>
            <a:pPr algn="l" defTabSz="457200">
              <a:defRPr sz="1200">
                <a:solidFill>
                  <a:srgbClr val="017F1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fFull.</a:t>
            </a:r>
            <a:r>
              <a:rPr>
                <a:solidFill>
                  <a:srgbClr val="005555"/>
                </a:solidFill>
              </a:rPr>
              <a:t>get</a:t>
            </a:r>
            <a:r>
              <a:rPr>
                <a:solidFill>
                  <a:srgbClr val="000000"/>
                </a:solidFill>
              </a:rPr>
              <a:t>(fFull.</a:t>
            </a:r>
            <a:r>
              <a:rPr>
                <a:solidFill>
                  <a:srgbClr val="005555"/>
                </a:solidFill>
              </a:rPr>
              <a:t>size</a:t>
            </a:r>
            <a:r>
              <a:rPr>
                <a:solidFill>
                  <a:srgbClr val="000000"/>
                </a:solidFill>
              </a:rPr>
              <a:t>()); </a:t>
            </a:r>
            <a:r>
              <a:t>// Should throw IndexOutOfBoundsException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@Test</a:t>
            </a:r>
          </a:p>
          <a:p>
            <a:pPr algn="l" defTabSz="457200">
              <a:defRPr sz="12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removeAll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removeAll</a:t>
            </a:r>
            <a:r>
              <a:t>(fFull);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fEmpty.</a:t>
            </a:r>
            <a:r>
              <a:rPr>
                <a:solidFill>
                  <a:srgbClr val="005555"/>
                </a:solidFill>
              </a:rPr>
              <a:t>removeAll</a:t>
            </a:r>
            <a:r>
              <a:t>(fEmpty);</a:t>
            </a:r>
          </a:p>
          <a:p>
            <a:pPr algn="l" defTabSz="457200">
              <a:defRPr sz="12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(fFull.</a:t>
            </a:r>
            <a:r>
              <a:t>isEmpty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12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(fEmpty.</a:t>
            </a:r>
            <a:r>
              <a:t>isEmpty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478" name="Test class"/>
          <p:cNvSpPr txBox="1">
            <a:spLocks noGrp="1"/>
          </p:cNvSpPr>
          <p:nvPr>
            <p:ph type="title"/>
          </p:nvPr>
        </p:nvSpPr>
        <p:spPr>
          <a:xfrm>
            <a:off x="7658100" y="7213600"/>
            <a:ext cx="5257800" cy="2438400"/>
          </a:xfrm>
          <a:prstGeom prst="rect">
            <a:avLst/>
          </a:prstGeom>
        </p:spPr>
        <p:txBody>
          <a:bodyPr/>
          <a:lstStyle/>
          <a:p>
            <a:r>
              <a:t>Test class</a:t>
            </a:r>
          </a:p>
        </p:txBody>
      </p:sp>
      <p:sp>
        <p:nvSpPr>
          <p:cNvPr id="479" name="A public class that aggregates @Test methods and special auxiliary JUnit methods (setup and tear-down)"/>
          <p:cNvSpPr/>
          <p:nvPr/>
        </p:nvSpPr>
        <p:spPr>
          <a:xfrm>
            <a:off x="8239102" y="638493"/>
            <a:ext cx="3733801" cy="63798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4000"/>
              <a:t>A</a:t>
            </a:r>
            <a:r>
              <a:t> </a:t>
            </a:r>
            <a:r>
              <a:rPr>
                <a:latin typeface="Menlo"/>
                <a:ea typeface="Menlo"/>
                <a:cs typeface="Menlo"/>
                <a:sym typeface="Menlo"/>
              </a:rPr>
              <a:t>public</a:t>
            </a:r>
            <a:r>
              <a:t> </a:t>
            </a:r>
            <a:r>
              <a:rPr sz="4000"/>
              <a:t>class</a:t>
            </a:r>
            <a:r>
              <a:t> </a:t>
            </a:r>
            <a:r>
              <a:rPr sz="4000"/>
              <a:t>that aggregates </a:t>
            </a:r>
            <a:r>
              <a:rPr>
                <a:latin typeface="Menlo"/>
                <a:ea typeface="Menlo"/>
                <a:cs typeface="Menlo"/>
                <a:sym typeface="Menlo"/>
              </a:rPr>
              <a:t>@Test</a:t>
            </a:r>
            <a:r>
              <a:t> </a:t>
            </a:r>
            <a:r>
              <a:rPr sz="4000"/>
              <a:t>methods and special auxiliary JUnit methods (</a:t>
            </a:r>
            <a:r>
              <a:rPr>
                <a:latin typeface="Menlo"/>
                <a:ea typeface="Menlo"/>
                <a:cs typeface="Menlo"/>
                <a:sym typeface="Menlo"/>
              </a:rPr>
              <a:t>setup</a:t>
            </a:r>
            <a:r>
              <a:t> </a:t>
            </a:r>
            <a:r>
              <a:rPr sz="4000"/>
              <a:t>and</a:t>
            </a:r>
            <a:r>
              <a:t> </a:t>
            </a:r>
            <a:r>
              <a:rPr>
                <a:latin typeface="Menlo"/>
                <a:ea typeface="Menlo"/>
                <a:cs typeface="Menlo"/>
                <a:sym typeface="Menlo"/>
              </a:rPr>
              <a:t>tear-down</a:t>
            </a:r>
            <a:r>
              <a:rPr sz="4000"/>
              <a:t>)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@Test…"/>
          <p:cNvGrpSpPr/>
          <p:nvPr/>
        </p:nvGrpSpPr>
        <p:grpSpPr>
          <a:xfrm>
            <a:off x="570061" y="365143"/>
            <a:ext cx="11404601" cy="7651714"/>
            <a:chOff x="0" y="0"/>
            <a:chExt cx="11404600" cy="7651712"/>
          </a:xfrm>
        </p:grpSpPr>
        <p:sp>
          <p:nvSpPr>
            <p:cNvPr id="482" name="@Test…"/>
            <p:cNvSpPr/>
            <p:nvPr/>
          </p:nvSpPr>
          <p:spPr>
            <a:xfrm>
              <a:off x="215900" y="139700"/>
              <a:ext cx="10972800" cy="7092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@Test</a:t>
              </a:r>
            </a:p>
            <a:p>
              <a:pPr algn="l" defTabSz="457200">
                <a:defRPr sz="1800">
                  <a:solidFill>
                    <a:srgbClr val="00555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8F1655"/>
                  </a:solidFill>
                </a:rPr>
                <a:t>public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8F1655"/>
                  </a:solidFill>
                </a:rPr>
                <a:t>void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testCopy</a:t>
              </a:r>
              <a:r>
                <a:rPr>
                  <a:solidFill>
                    <a:srgbClr val="000000"/>
                  </a:solidFill>
                </a:rPr>
                <a:t>() {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  </a:t>
              </a:r>
              <a:r>
                <a:rPr>
                  <a:solidFill>
                    <a:srgbClr val="8F1655"/>
                  </a:solidFill>
                </a:rPr>
                <a:t>List</a:t>
              </a:r>
              <a:r>
                <a:t>&lt;</a:t>
              </a:r>
              <a:r>
                <a:rPr>
                  <a:solidFill>
                    <a:srgbClr val="8F1655"/>
                  </a:solidFill>
                </a:rPr>
                <a:t>Integer</a:t>
              </a:r>
              <a:r>
                <a:t>&gt; copy = </a:t>
              </a:r>
              <a:r>
                <a:rPr>
                  <a:solidFill>
                    <a:srgbClr val="8F1655"/>
                  </a:solidFill>
                </a:rPr>
                <a:t>new</a:t>
              </a:r>
              <a:r>
                <a:t> </a:t>
              </a:r>
              <a:r>
                <a:rPr>
                  <a:solidFill>
                    <a:srgbClr val="8F1655"/>
                  </a:solidFill>
                </a:rPr>
                <a:t>ArrayList</a:t>
              </a:r>
              <a:r>
                <a:t>&lt;</a:t>
              </a:r>
              <a:r>
                <a:rPr>
                  <a:solidFill>
                    <a:srgbClr val="8F1655"/>
                  </a:solidFill>
                </a:rPr>
                <a:t>Integer</a:t>
              </a:r>
              <a:r>
                <a:t>&gt;(fFull.</a:t>
              </a:r>
              <a:r>
                <a:rPr>
                  <a:solidFill>
                    <a:srgbClr val="005555"/>
                  </a:solidFill>
                </a:rPr>
                <a:t>size</a:t>
              </a:r>
              <a:r>
                <a:t>());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  copy.</a:t>
              </a:r>
              <a:r>
                <a:rPr>
                  <a:solidFill>
                    <a:srgbClr val="005555"/>
                  </a:solidFill>
                </a:rPr>
                <a:t>addAll</a:t>
              </a:r>
              <a:r>
                <a:t>(fFull);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  </a:t>
              </a:r>
              <a:r>
                <a:rPr>
                  <a:solidFill>
                    <a:srgbClr val="005555"/>
                  </a:solidFill>
                </a:rPr>
                <a:t>assertTrue</a:t>
              </a:r>
              <a:r>
                <a:t>(copy.</a:t>
              </a:r>
              <a:r>
                <a:rPr>
                  <a:solidFill>
                    <a:srgbClr val="005555"/>
                  </a:solidFill>
                </a:rPr>
                <a:t>size</a:t>
              </a:r>
              <a:r>
                <a:t>() == fFull.</a:t>
              </a:r>
              <a:r>
                <a:rPr>
                  <a:solidFill>
                    <a:srgbClr val="005555"/>
                  </a:solidFill>
                </a:rPr>
                <a:t>size</a:t>
              </a:r>
              <a:r>
                <a:t>());</a:t>
              </a:r>
            </a:p>
            <a:p>
              <a:pPr algn="l" defTabSz="457200">
                <a:defRPr sz="1800">
                  <a:solidFill>
                    <a:srgbClr val="00555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  </a:t>
              </a:r>
              <a:r>
                <a:t>assertTrue</a:t>
              </a:r>
              <a:r>
                <a:rPr>
                  <a:solidFill>
                    <a:srgbClr val="000000"/>
                  </a:solidFill>
                </a:rPr>
                <a:t>(copy.</a:t>
              </a:r>
              <a:r>
                <a:t>contains</a:t>
              </a:r>
              <a:r>
                <a:rPr>
                  <a:solidFill>
                    <a:srgbClr val="000000"/>
                  </a:solidFill>
                </a:rPr>
                <a:t>(</a:t>
              </a:r>
              <a:r>
                <a:rPr>
                  <a:solidFill>
                    <a:srgbClr val="2233FF"/>
                  </a:solidFill>
                </a:rPr>
                <a:t>1</a:t>
              </a:r>
              <a:r>
                <a:rPr>
                  <a:solidFill>
                    <a:srgbClr val="000000"/>
                  </a:solidFill>
                </a:rPr>
                <a:t>));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}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457200">
                <a:defRPr sz="1800">
                  <a:solidFill>
                    <a:srgbClr val="8F165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@</a:t>
              </a:r>
              <a:r>
                <a:rPr>
                  <a:solidFill>
                    <a:srgbClr val="005555"/>
                  </a:solidFill>
                </a:rPr>
                <a:t>Test</a:t>
              </a:r>
              <a:r>
                <a:rPr>
                  <a:solidFill>
                    <a:srgbClr val="000000"/>
                  </a:solidFill>
                </a:rPr>
                <a:t>(expected = </a:t>
              </a:r>
              <a:r>
                <a:t>IndexOutOfBoundsException</a:t>
              </a:r>
              <a:r>
                <a:rPr>
                  <a:solidFill>
                    <a:srgbClr val="000000"/>
                  </a:solidFill>
                </a:rPr>
                <a:t>.</a:t>
              </a:r>
              <a:r>
                <a:t>class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  <a:p>
              <a:pPr algn="l" defTabSz="457200">
                <a:defRPr sz="1800">
                  <a:solidFill>
                    <a:srgbClr val="00555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8F1655"/>
                  </a:solidFill>
                </a:rPr>
                <a:t>public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8F1655"/>
                  </a:solidFill>
                </a:rPr>
                <a:t>void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elementAt</a:t>
              </a:r>
              <a:r>
                <a:rPr>
                  <a:solidFill>
                    <a:srgbClr val="000000"/>
                  </a:solidFill>
                </a:rPr>
                <a:t>() {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  </a:t>
              </a:r>
              <a:r>
                <a:rPr>
                  <a:solidFill>
                    <a:srgbClr val="8F1655"/>
                  </a:solidFill>
                </a:rPr>
                <a:t>int</a:t>
              </a:r>
              <a:r>
                <a:t> i = fFull.</a:t>
              </a:r>
              <a:r>
                <a:rPr>
                  <a:solidFill>
                    <a:srgbClr val="005555"/>
                  </a:solidFill>
                </a:rPr>
                <a:t>get</a:t>
              </a:r>
              <a:r>
                <a:t>(</a:t>
              </a:r>
              <a:r>
                <a:rPr>
                  <a:solidFill>
                    <a:srgbClr val="2233FF"/>
                  </a:solidFill>
                </a:rPr>
                <a:t>0</a:t>
              </a:r>
              <a:r>
                <a:t>);</a:t>
              </a:r>
            </a:p>
            <a:p>
              <a:pPr algn="l" defTabSz="457200">
                <a:defRPr sz="1800">
                  <a:solidFill>
                    <a:srgbClr val="00555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  </a:t>
              </a:r>
              <a:r>
                <a:t>assertTrue</a:t>
              </a:r>
              <a:r>
                <a:rPr>
                  <a:solidFill>
                    <a:srgbClr val="000000"/>
                  </a:solidFill>
                </a:rPr>
                <a:t>(i == </a:t>
              </a:r>
              <a:r>
                <a:rPr>
                  <a:solidFill>
                    <a:srgbClr val="2233FF"/>
                  </a:solidFill>
                </a:rPr>
                <a:t>1</a:t>
              </a:r>
              <a:r>
                <a:rPr>
                  <a:solidFill>
                    <a:srgbClr val="000000"/>
                  </a:solidFill>
                </a:rPr>
                <a:t>);</a:t>
              </a:r>
            </a:p>
            <a:p>
              <a:pPr algn="l" defTabSz="457200">
                <a:defRPr sz="1800">
                  <a:solidFill>
                    <a:srgbClr val="017F1C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  fFull.</a:t>
              </a:r>
              <a:r>
                <a:rPr>
                  <a:solidFill>
                    <a:srgbClr val="005555"/>
                  </a:solidFill>
                </a:rPr>
                <a:t>get</a:t>
              </a:r>
              <a:r>
                <a:rPr>
                  <a:solidFill>
                    <a:srgbClr val="000000"/>
                  </a:solidFill>
                </a:rPr>
                <a:t>(fFull.</a:t>
              </a:r>
              <a:r>
                <a:rPr>
                  <a:solidFill>
                    <a:srgbClr val="005555"/>
                  </a:solidFill>
                </a:rPr>
                <a:t>size</a:t>
              </a:r>
              <a:r>
                <a:rPr>
                  <a:solidFill>
                    <a:srgbClr val="000000"/>
                  </a:solidFill>
                </a:rPr>
                <a:t>()); </a:t>
              </a:r>
              <a:r>
                <a:t>// Should throw IndexOutOfBoundsException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}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@Test</a:t>
              </a:r>
            </a:p>
            <a:p>
              <a:pPr algn="l" defTabSz="457200">
                <a:defRPr sz="1800">
                  <a:solidFill>
                    <a:srgbClr val="00555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8F1655"/>
                  </a:solidFill>
                </a:rPr>
                <a:t>public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8F1655"/>
                  </a:solidFill>
                </a:rPr>
                <a:t>void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removeAll</a:t>
              </a:r>
              <a:r>
                <a:rPr>
                  <a:solidFill>
                    <a:srgbClr val="000000"/>
                  </a:solidFill>
                </a:rPr>
                <a:t>() {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  fFull.</a:t>
              </a:r>
              <a:r>
                <a:rPr>
                  <a:solidFill>
                    <a:srgbClr val="005555"/>
                  </a:solidFill>
                </a:rPr>
                <a:t>removeAll</a:t>
              </a:r>
              <a:r>
                <a:t>(fFull);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  fEmpty.</a:t>
              </a:r>
              <a:r>
                <a:rPr>
                  <a:solidFill>
                    <a:srgbClr val="005555"/>
                  </a:solidFill>
                </a:rPr>
                <a:t>removeAll</a:t>
              </a:r>
              <a:r>
                <a:t>(fEmpty);</a:t>
              </a:r>
            </a:p>
            <a:p>
              <a:pPr algn="l" defTabSz="457200">
                <a:defRPr sz="1800">
                  <a:solidFill>
                    <a:srgbClr val="00555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  </a:t>
              </a:r>
              <a:r>
                <a:t>assertTrue</a:t>
              </a:r>
              <a:r>
                <a:rPr>
                  <a:solidFill>
                    <a:srgbClr val="000000"/>
                  </a:solidFill>
                </a:rPr>
                <a:t>(fFull.</a:t>
              </a:r>
              <a:r>
                <a:t>isEmpty</a:t>
              </a:r>
              <a:r>
                <a:rPr>
                  <a:solidFill>
                    <a:srgbClr val="000000"/>
                  </a:solidFill>
                </a:rPr>
                <a:t>());</a:t>
              </a:r>
            </a:p>
            <a:p>
              <a:pPr algn="l" defTabSz="457200">
                <a:defRPr sz="1800">
                  <a:solidFill>
                    <a:srgbClr val="00555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  </a:t>
              </a:r>
              <a:r>
                <a:t>assertTrue</a:t>
              </a:r>
              <a:r>
                <a:rPr>
                  <a:solidFill>
                    <a:srgbClr val="000000"/>
                  </a:solidFill>
                </a:rPr>
                <a:t>(fEmpty.</a:t>
              </a:r>
              <a:r>
                <a:t>isEmpty</a:t>
              </a:r>
              <a:r>
                <a:rPr>
                  <a:solidFill>
                    <a:srgbClr val="000000"/>
                  </a:solidFill>
                </a:rPr>
                <a:t>());</a:t>
              </a:r>
            </a:p>
            <a:p>
              <a:pPr algn="l" defTabSz="457200">
                <a:defRPr sz="18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}</a:t>
              </a:r>
            </a:p>
          </p:txBody>
        </p:sp>
        <p:pic>
          <p:nvPicPr>
            <p:cNvPr id="481" name="@Test…" descr="@Test…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404600" cy="7651713"/>
            </a:xfrm>
            <a:prstGeom prst="rect">
              <a:avLst/>
            </a:prstGeom>
            <a:effectLst/>
          </p:spPr>
        </p:pic>
      </p:grpSp>
      <p:sp>
        <p:nvSpPr>
          <p:cNvPr id="484" name="@Test methods"/>
          <p:cNvSpPr/>
          <p:nvPr/>
        </p:nvSpPr>
        <p:spPr>
          <a:xfrm>
            <a:off x="4162958" y="8140700"/>
            <a:ext cx="3923631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Menlo"/>
                <a:ea typeface="Menlo"/>
                <a:cs typeface="Menlo"/>
                <a:sym typeface="Menlo"/>
              </a:rPr>
              <a:t>@Test </a:t>
            </a:r>
            <a:r>
              <a:t>methods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ublic class ListTest {…"/>
          <p:cNvSpPr/>
          <p:nvPr/>
        </p:nvSpPr>
        <p:spPr>
          <a:xfrm>
            <a:off x="1117600" y="1279543"/>
            <a:ext cx="6934200" cy="6115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public class</a:t>
            </a:r>
            <a:r>
              <a:rPr>
                <a:solidFill>
                  <a:srgbClr val="000000"/>
                </a:solidFill>
              </a:rPr>
              <a:t> ListTest {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8F1655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8F1655"/>
                </a:solidFill>
              </a:rPr>
              <a:t>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 fEmpty;</a:t>
            </a:r>
          </a:p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protected</a:t>
            </a:r>
            <a:r>
              <a:rPr>
                <a:solidFill>
                  <a:srgbClr val="000000"/>
                </a:solidFill>
              </a:rPr>
              <a:t> </a:t>
            </a:r>
            <a:r>
              <a:t>List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Integer</a:t>
            </a:r>
            <a:r>
              <a:rPr>
                <a:solidFill>
                  <a:srgbClr val="000000"/>
                </a:solidFill>
              </a:rPr>
              <a:t>&gt; fFull;</a:t>
            </a:r>
          </a:p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protected 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List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Integer</a:t>
            </a:r>
            <a:r>
              <a:rPr>
                <a:solidFill>
                  <a:srgbClr val="000000"/>
                </a:solidFill>
              </a:rPr>
              <a:t>&gt; fgHeavy;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@Before</a:t>
            </a:r>
          </a:p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5555"/>
                </a:solidFill>
              </a:rPr>
              <a:t>setup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fEmpty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ArrayList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&gt;();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ArrayList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&gt;();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t>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</a:t>
            </a:r>
            <a:r>
              <a:rPr>
                <a:solidFill>
                  <a:srgbClr val="2233FF"/>
                </a:solidFill>
              </a:rPr>
              <a:t>2</a:t>
            </a:r>
            <a:r>
              <a:t>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</a:t>
            </a:r>
            <a:r>
              <a:rPr>
                <a:solidFill>
                  <a:srgbClr val="2233FF"/>
                </a:solidFill>
              </a:rPr>
              <a:t>3</a:t>
            </a:r>
            <a:r>
              <a:t>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1" indent="0"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@After</a:t>
            </a:r>
          </a:p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public 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5555"/>
                </a:solidFill>
              </a:rPr>
              <a:t>tearDown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 = </a:t>
            </a:r>
            <a:r>
              <a:rPr>
                <a:solidFill>
                  <a:srgbClr val="8F1655"/>
                </a:solidFill>
              </a:rPr>
              <a:t>null</a:t>
            </a:r>
            <a:r>
              <a:t>;</a:t>
            </a:r>
          </a:p>
          <a:p>
            <a:pPr lvl="3" indent="0"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....        </a:t>
            </a:r>
          </a:p>
          <a:p>
            <a:pPr lvl="4" indent="0"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</p:txBody>
      </p:sp>
      <p:sp>
        <p:nvSpPr>
          <p:cNvPr id="487" name="Setup methods prepare common objects/resources for test execution"/>
          <p:cNvSpPr/>
          <p:nvPr/>
        </p:nvSpPr>
        <p:spPr>
          <a:xfrm>
            <a:off x="8454367" y="1719580"/>
            <a:ext cx="3949701" cy="22250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4000">
                <a:latin typeface="Courier" charset="0"/>
                <a:ea typeface="Menlo"/>
                <a:cs typeface="Courier" charset="0"/>
                <a:sym typeface="Menlo"/>
              </a:rPr>
              <a:t>Setup</a:t>
            </a:r>
            <a:r>
              <a:t> </a:t>
            </a:r>
            <a:r>
              <a:rPr sz="3200"/>
              <a:t>methods prepare common objects/resources for test execution</a:t>
            </a:r>
          </a:p>
        </p:txBody>
      </p:sp>
      <p:sp>
        <p:nvSpPr>
          <p:cNvPr id="488" name="Tear-down methods release common objects/resources after test execution"/>
          <p:cNvSpPr/>
          <p:nvPr/>
        </p:nvSpPr>
        <p:spPr>
          <a:xfrm>
            <a:off x="8458200" y="4671378"/>
            <a:ext cx="3949700" cy="31794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4000">
                <a:latin typeface="Courier" charset="0"/>
                <a:ea typeface="Menlo"/>
                <a:cs typeface="Courier" charset="0"/>
                <a:sym typeface="Menlo"/>
              </a:rPr>
              <a:t>Tear-down</a:t>
            </a:r>
            <a:r>
              <a:rPr sz="4000">
                <a:latin typeface="Courier" charset="0"/>
                <a:cs typeface="Courier" charset="0"/>
              </a:rPr>
              <a:t> </a:t>
            </a:r>
            <a:r>
              <a:rPr sz="3200"/>
              <a:t>methods release common objects/resources after test execution</a:t>
            </a:r>
          </a:p>
        </p:txBody>
      </p:sp>
      <p:sp>
        <p:nvSpPr>
          <p:cNvPr id="489" name="Auxiliary setup and tear-down methods"/>
          <p:cNvSpPr/>
          <p:nvPr/>
        </p:nvSpPr>
        <p:spPr>
          <a:xfrm>
            <a:off x="1234727" y="8140700"/>
            <a:ext cx="9780093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Auxiliary </a:t>
            </a:r>
            <a:r>
              <a:rPr>
                <a:latin typeface="Menlo"/>
                <a:ea typeface="Menlo"/>
                <a:cs typeface="Menlo"/>
                <a:sym typeface="Menlo"/>
              </a:rPr>
              <a:t>setup</a:t>
            </a:r>
            <a:r>
              <a:t> and </a:t>
            </a:r>
            <a:r>
              <a:rPr>
                <a:latin typeface="Menlo"/>
                <a:ea typeface="Menlo"/>
                <a:cs typeface="Menlo"/>
                <a:sym typeface="Menlo"/>
              </a:rPr>
              <a:t>tear-down</a:t>
            </a:r>
            <a:r>
              <a:t> methods</a:t>
            </a:r>
          </a:p>
        </p:txBody>
      </p:sp>
      <p:sp>
        <p:nvSpPr>
          <p:cNvPr id="490" name="@Before"/>
          <p:cNvSpPr/>
          <p:nvPr/>
        </p:nvSpPr>
        <p:spPr>
          <a:xfrm>
            <a:off x="2770683" y="8801100"/>
            <a:ext cx="2510434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Menlo"/>
                <a:ea typeface="Menlo"/>
                <a:cs typeface="Menlo"/>
                <a:sym typeface="Menlo"/>
              </a:rPr>
              <a:t>@Before</a:t>
            </a:r>
            <a:r>
              <a:t> </a:t>
            </a:r>
          </a:p>
        </p:txBody>
      </p:sp>
      <p:sp>
        <p:nvSpPr>
          <p:cNvPr id="491" name="@After"/>
          <p:cNvSpPr/>
          <p:nvPr/>
        </p:nvSpPr>
        <p:spPr>
          <a:xfrm>
            <a:off x="6154966" y="8801100"/>
            <a:ext cx="2189300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Menlo"/>
                <a:ea typeface="Menlo"/>
                <a:cs typeface="Menlo"/>
                <a:sym typeface="Menlo"/>
              </a:rPr>
              <a:t>@After</a:t>
            </a:r>
            <a:r>
              <a:t> 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ublic class ListTest {…"/>
          <p:cNvSpPr/>
          <p:nvPr/>
        </p:nvSpPr>
        <p:spPr>
          <a:xfrm>
            <a:off x="1117600" y="962043"/>
            <a:ext cx="6934200" cy="6750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public class</a:t>
            </a:r>
            <a:r>
              <a:rPr>
                <a:solidFill>
                  <a:srgbClr val="000000"/>
                </a:solidFill>
              </a:rPr>
              <a:t> ListTest {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8F1655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8F1655"/>
                </a:solidFill>
              </a:rPr>
              <a:t>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 fEmpty;</a:t>
            </a:r>
          </a:p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protected</a:t>
            </a:r>
            <a:r>
              <a:rPr>
                <a:solidFill>
                  <a:srgbClr val="000000"/>
                </a:solidFill>
              </a:rPr>
              <a:t> </a:t>
            </a:r>
            <a:r>
              <a:t>List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Integer</a:t>
            </a:r>
            <a:r>
              <a:rPr>
                <a:solidFill>
                  <a:srgbClr val="000000"/>
                </a:solidFill>
              </a:rPr>
              <a:t>&gt; fFull;</a:t>
            </a:r>
          </a:p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protected 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List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Integer</a:t>
            </a:r>
            <a:r>
              <a:rPr>
                <a:solidFill>
                  <a:srgbClr val="000000"/>
                </a:solidFill>
              </a:rPr>
              <a:t>&gt; fgHeavy;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@BeforeClass</a:t>
            </a:r>
          </a:p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public 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5555"/>
                </a:solidFill>
              </a:rPr>
              <a:t>setUpOnce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fgHeavy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ArrayList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&gt;();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8F1655"/>
                </a:solidFill>
              </a:rPr>
              <a:t>for</a:t>
            </a:r>
            <a:r>
              <a:t> (</a:t>
            </a:r>
            <a:r>
              <a:rPr>
                <a:solidFill>
                  <a:srgbClr val="8F1655"/>
                </a:solidFill>
              </a:rPr>
              <a:t>int</a:t>
            </a:r>
            <a:r>
              <a:t> i = </a:t>
            </a:r>
            <a:r>
              <a:rPr>
                <a:solidFill>
                  <a:srgbClr val="2233FF"/>
                </a:solidFill>
              </a:rPr>
              <a:t>0</a:t>
            </a:r>
            <a:r>
              <a:t>; i &lt; </a:t>
            </a:r>
            <a:r>
              <a:rPr>
                <a:solidFill>
                  <a:srgbClr val="2233FF"/>
                </a:solidFill>
              </a:rPr>
              <a:t>1000</a:t>
            </a:r>
            <a:r>
              <a:t>; i++) {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fgHeavy.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(i);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}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@Before</a:t>
            </a:r>
          </a:p>
          <a:p>
            <a:pPr algn="l" defTabSz="457200">
              <a:defRPr sz="1800">
                <a:solidFill>
                  <a:srgbClr val="8F16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5555"/>
                </a:solidFill>
              </a:rPr>
              <a:t>setUp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fEmpty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ArrayList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&gt;();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 = </a:t>
            </a:r>
            <a:r>
              <a:rPr>
                <a:solidFill>
                  <a:srgbClr val="8F1655"/>
                </a:solidFill>
              </a:rPr>
              <a:t>new</a:t>
            </a:r>
            <a:r>
              <a:t> </a:t>
            </a:r>
            <a:r>
              <a:rPr>
                <a:solidFill>
                  <a:srgbClr val="8F1655"/>
                </a:solidFill>
              </a:rPr>
              <a:t>ArrayList</a:t>
            </a:r>
            <a:r>
              <a:t>&lt;</a:t>
            </a:r>
            <a:r>
              <a:rPr>
                <a:solidFill>
                  <a:srgbClr val="8F1655"/>
                </a:solidFill>
              </a:rPr>
              <a:t>Integer</a:t>
            </a:r>
            <a:r>
              <a:t>&gt;();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t>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</a:t>
            </a:r>
            <a:r>
              <a:rPr>
                <a:solidFill>
                  <a:srgbClr val="2233FF"/>
                </a:solidFill>
              </a:rPr>
              <a:t>2</a:t>
            </a:r>
            <a:r>
              <a:t>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add</a:t>
            </a:r>
            <a:r>
              <a:t>(</a:t>
            </a:r>
            <a:r>
              <a:rPr>
                <a:solidFill>
                  <a:srgbClr val="2233FF"/>
                </a:solidFill>
              </a:rPr>
              <a:t>3</a:t>
            </a:r>
            <a:r>
              <a:t>);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</p:txBody>
      </p:sp>
      <p:grpSp>
        <p:nvGrpSpPr>
          <p:cNvPr id="496" name="executed once for a test class"/>
          <p:cNvGrpSpPr/>
          <p:nvPr/>
        </p:nvGrpSpPr>
        <p:grpSpPr>
          <a:xfrm>
            <a:off x="9020810" y="2305050"/>
            <a:ext cx="3388360" cy="2599055"/>
            <a:chOff x="0" y="-361950"/>
            <a:chExt cx="3056889" cy="2599055"/>
          </a:xfrm>
        </p:grpSpPr>
        <p:sp>
          <p:nvSpPr>
            <p:cNvPr id="495" name="executed once for a test class"/>
            <p:cNvSpPr/>
            <p:nvPr/>
          </p:nvSpPr>
          <p:spPr>
            <a:xfrm>
              <a:off x="38100" y="21273"/>
              <a:ext cx="2578100" cy="20402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executed once for a test class</a:t>
              </a:r>
            </a:p>
          </p:txBody>
        </p:sp>
        <p:pic>
          <p:nvPicPr>
            <p:cNvPr id="494" name="executed once for a test class" descr="executed once for a test class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361950"/>
              <a:ext cx="3056889" cy="2599055"/>
            </a:xfrm>
            <a:prstGeom prst="rect">
              <a:avLst/>
            </a:prstGeom>
            <a:effectLst/>
          </p:spPr>
        </p:pic>
      </p:grpSp>
      <p:grpSp>
        <p:nvGrpSpPr>
          <p:cNvPr id="499" name="executed before every test method"/>
          <p:cNvGrpSpPr/>
          <p:nvPr/>
        </p:nvGrpSpPr>
        <p:grpSpPr>
          <a:xfrm>
            <a:off x="9020810" y="5128260"/>
            <a:ext cx="2926080" cy="2692400"/>
            <a:chOff x="0" y="0"/>
            <a:chExt cx="2654300" cy="2692400"/>
          </a:xfrm>
        </p:grpSpPr>
        <p:sp>
          <p:nvSpPr>
            <p:cNvPr id="498" name="executed before every test method"/>
            <p:cNvSpPr/>
            <p:nvPr/>
          </p:nvSpPr>
          <p:spPr>
            <a:xfrm>
              <a:off x="38100" y="2858"/>
              <a:ext cx="2578100" cy="26866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executed before every test method</a:t>
              </a:r>
            </a:p>
          </p:txBody>
        </p:sp>
        <p:pic>
          <p:nvPicPr>
            <p:cNvPr id="497" name="executed before every test method" descr="executed before every test method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654300" cy="2692400"/>
            </a:xfrm>
            <a:prstGeom prst="rect">
              <a:avLst/>
            </a:prstGeom>
            <a:effectLst/>
          </p:spPr>
        </p:pic>
      </p:grpSp>
      <p:sp>
        <p:nvSpPr>
          <p:cNvPr id="500" name="setup"/>
          <p:cNvSpPr/>
          <p:nvPr/>
        </p:nvSpPr>
        <p:spPr>
          <a:xfrm>
            <a:off x="9388915" y="1581149"/>
            <a:ext cx="1719970" cy="723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Menlo"/>
                <a:ea typeface="Menlo"/>
                <a:cs typeface="Menlo"/>
                <a:sym typeface="Menlo"/>
              </a:rPr>
              <a:t>setup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3495972" y="2781806"/>
            <a:ext cx="5401470" cy="226308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2" name="Line"/>
          <p:cNvSpPr/>
          <p:nvPr/>
        </p:nvSpPr>
        <p:spPr>
          <a:xfrm flipH="1" flipV="1">
            <a:off x="2851596" y="5331473"/>
            <a:ext cx="6042373" cy="241535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3" name="Aid code reuse - extract common object creation/release from test methods"/>
          <p:cNvSpPr/>
          <p:nvPr/>
        </p:nvSpPr>
        <p:spPr>
          <a:xfrm>
            <a:off x="809823" y="8128000"/>
            <a:ext cx="11709401" cy="1346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Aid code reuse - extract common object creation/release from test methods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@Test…"/>
          <p:cNvSpPr/>
          <p:nvPr/>
        </p:nvSpPr>
        <p:spPr>
          <a:xfrm>
            <a:off x="1117600" y="1657350"/>
            <a:ext cx="7581900" cy="5359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@Test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(fFull.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(!fEmpty.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@Test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removeAll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removeAll</a:t>
            </a:r>
            <a:r>
              <a:t>(fFull);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fEmpty.</a:t>
            </a:r>
            <a:r>
              <a:rPr>
                <a:solidFill>
                  <a:srgbClr val="005555"/>
                </a:solidFill>
              </a:rPr>
              <a:t>removeAll</a:t>
            </a:r>
            <a:r>
              <a:t>(fEmpty);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(fFull.</a:t>
            </a:r>
            <a:r>
              <a:t>isEmpty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(fEmpty.</a:t>
            </a:r>
            <a:r>
              <a:t>isEmpty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</p:txBody>
      </p:sp>
      <p:sp>
        <p:nvSpPr>
          <p:cNvPr id="506" name="Caution: common objects may cause unwanted dependence between test methods"/>
          <p:cNvSpPr/>
          <p:nvPr/>
        </p:nvSpPr>
        <p:spPr>
          <a:xfrm>
            <a:off x="809823" y="7810500"/>
            <a:ext cx="11379201" cy="13462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Caution: common objects may cause unwanted dependence between test methods</a:t>
            </a:r>
          </a:p>
        </p:txBody>
      </p:sp>
      <p:sp>
        <p:nvSpPr>
          <p:cNvPr id="507" name="If removeAll() test case is executed first, then contains() test case will give wrong results!"/>
          <p:cNvSpPr/>
          <p:nvPr/>
        </p:nvSpPr>
        <p:spPr>
          <a:xfrm>
            <a:off x="8822667" y="1631633"/>
            <a:ext cx="3949701" cy="570293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4800"/>
            </a:pPr>
            <a:r>
              <a:t>If </a:t>
            </a:r>
            <a:r>
              <a:rPr sz="3600">
                <a:solidFill>
                  <a:srgbClr val="005555"/>
                </a:solidFill>
                <a:latin typeface="Courier" charset="0"/>
                <a:ea typeface="Menlo"/>
                <a:cs typeface="Courier" charset="0"/>
                <a:sym typeface="Menlo"/>
              </a:rPr>
              <a:t>removeAll()</a:t>
            </a:r>
            <a:r>
              <a:rPr>
                <a:solidFill>
                  <a:srgbClr val="005555"/>
                </a:solidFill>
              </a:rPr>
              <a:t> </a:t>
            </a:r>
            <a:r>
              <a:rPr sz="4400">
                <a:solidFill>
                  <a:srgbClr val="005555"/>
                </a:solidFill>
              </a:rPr>
              <a:t>test case is executed first, then</a:t>
            </a:r>
            <a:r>
              <a:rPr>
                <a:solidFill>
                  <a:srgbClr val="005555"/>
                </a:solidFill>
              </a:rPr>
              <a:t> </a:t>
            </a:r>
            <a:r>
              <a:rPr sz="3600">
                <a:solidFill>
                  <a:srgbClr val="005555"/>
                </a:solidFill>
                <a:latin typeface="Courier" charset="0"/>
                <a:ea typeface="Menlo"/>
                <a:cs typeface="Courier" charset="0"/>
                <a:sym typeface="Menlo"/>
              </a:rPr>
              <a:t>contains()</a:t>
            </a:r>
            <a:r>
              <a:rPr>
                <a:solidFill>
                  <a:srgbClr val="005555"/>
                </a:solidFill>
              </a:rPr>
              <a:t> </a:t>
            </a:r>
            <a:r>
              <a:rPr sz="4400">
                <a:solidFill>
                  <a:srgbClr val="005555"/>
                </a:solidFill>
              </a:rPr>
              <a:t>test case will give wrong results!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@Test…"/>
          <p:cNvSpPr/>
          <p:nvPr/>
        </p:nvSpPr>
        <p:spPr>
          <a:xfrm>
            <a:off x="1117600" y="1657350"/>
            <a:ext cx="7581900" cy="53594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@Test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(fFull.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(!fEmpty.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@Test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removeAll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removeAll</a:t>
            </a:r>
            <a:r>
              <a:t>(fFull);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fEmpty.</a:t>
            </a:r>
            <a:r>
              <a:rPr>
                <a:solidFill>
                  <a:srgbClr val="005555"/>
                </a:solidFill>
              </a:rPr>
              <a:t>removeAll</a:t>
            </a:r>
            <a:r>
              <a:t>(fEmpty);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(fFull.</a:t>
            </a:r>
            <a:r>
              <a:t>isEmpty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(fEmpty.</a:t>
            </a:r>
            <a:r>
              <a:t>isEmpty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</p:txBody>
      </p:sp>
      <p:sp>
        <p:nvSpPr>
          <p:cNvPr id="510" name="Caution: common setup/tear-down may cause unwanted dependence between test methods"/>
          <p:cNvSpPr/>
          <p:nvPr/>
        </p:nvSpPr>
        <p:spPr>
          <a:xfrm>
            <a:off x="809823" y="7879080"/>
            <a:ext cx="11379201" cy="120904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3600"/>
              <a:t>Caution: common setup/tear-down may cause unwanted dependence between test methods</a:t>
            </a:r>
          </a:p>
        </p:txBody>
      </p:sp>
      <p:sp>
        <p:nvSpPr>
          <p:cNvPr id="511" name="If removeAll() test case is executed first, then contains() test case will give wrong results!"/>
          <p:cNvSpPr/>
          <p:nvPr/>
        </p:nvSpPr>
        <p:spPr>
          <a:xfrm>
            <a:off x="8822667" y="2032000"/>
            <a:ext cx="3949701" cy="4902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4800"/>
            </a:pPr>
            <a:r>
              <a:t>If </a:t>
            </a:r>
            <a:r>
              <a:rPr sz="3600">
                <a:solidFill>
                  <a:srgbClr val="005555"/>
                </a:solidFill>
                <a:latin typeface="Menlo"/>
                <a:ea typeface="Menlo"/>
                <a:cs typeface="Menlo"/>
                <a:sym typeface="Menlo"/>
              </a:rPr>
              <a:t>removeAll()</a:t>
            </a:r>
            <a:r>
              <a:rPr>
                <a:solidFill>
                  <a:srgbClr val="005555"/>
                </a:solidFill>
              </a:rPr>
              <a:t> test case is executed first, then </a:t>
            </a:r>
            <a:r>
              <a:rPr sz="3600">
                <a:solidFill>
                  <a:srgbClr val="005555"/>
                </a:solidFill>
                <a:latin typeface="Menlo"/>
                <a:ea typeface="Menlo"/>
                <a:cs typeface="Menlo"/>
                <a:sym typeface="Menlo"/>
              </a:rPr>
              <a:t>contains()</a:t>
            </a:r>
            <a:r>
              <a:rPr>
                <a:solidFill>
                  <a:srgbClr val="005555"/>
                </a:solidFill>
              </a:rPr>
              <a:t> test case will give wrong results!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@Test…"/>
          <p:cNvSpPr/>
          <p:nvPr/>
        </p:nvSpPr>
        <p:spPr>
          <a:xfrm>
            <a:off x="1117600" y="1657350"/>
            <a:ext cx="7581900" cy="53594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@Test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(fFull.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(!fEmpty.</a:t>
            </a:r>
            <a:r>
              <a:t>contains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233FF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@Test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8F1655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F1655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removeAll</a:t>
            </a:r>
            <a:r>
              <a:rPr>
                <a:solidFill>
                  <a:srgbClr val="000000"/>
                </a:solidFill>
              </a:rPr>
              <a:t>()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fFull.</a:t>
            </a:r>
            <a:r>
              <a:rPr>
                <a:solidFill>
                  <a:srgbClr val="005555"/>
                </a:solidFill>
              </a:rPr>
              <a:t>removeAll</a:t>
            </a:r>
            <a:r>
              <a:t>(fFull);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fEmpty.</a:t>
            </a:r>
            <a:r>
              <a:rPr>
                <a:solidFill>
                  <a:srgbClr val="005555"/>
                </a:solidFill>
              </a:rPr>
              <a:t>removeAll</a:t>
            </a:r>
            <a:r>
              <a:t>(fEmpty);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(fFull.</a:t>
            </a:r>
            <a:r>
              <a:t>isEmpty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assertTrue</a:t>
            </a:r>
            <a:r>
              <a:rPr>
                <a:solidFill>
                  <a:srgbClr val="000000"/>
                </a:solidFill>
              </a:rPr>
              <a:t>(fEmpty.</a:t>
            </a:r>
            <a:r>
              <a:t>isEmpty</a:t>
            </a:r>
            <a:r>
              <a:rPr>
                <a:solidFill>
                  <a:srgbClr val="000000"/>
                </a:solidFill>
              </a:rPr>
              <a:t>());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</p:txBody>
      </p:sp>
      <p:sp>
        <p:nvSpPr>
          <p:cNvPr id="510" name="Caution: common setup/tear-down may cause unwanted dependence between test methods"/>
          <p:cNvSpPr/>
          <p:nvPr/>
        </p:nvSpPr>
        <p:spPr>
          <a:xfrm>
            <a:off x="809823" y="7879080"/>
            <a:ext cx="11379201" cy="120904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3600"/>
              <a:t>Caution: common setup/tear-down may cause unwanted dependence between test methods</a:t>
            </a:r>
          </a:p>
        </p:txBody>
      </p:sp>
      <p:sp>
        <p:nvSpPr>
          <p:cNvPr id="511" name="If removeAll() test case is executed first, then contains() test case will give wrong results!"/>
          <p:cNvSpPr/>
          <p:nvPr/>
        </p:nvSpPr>
        <p:spPr>
          <a:xfrm>
            <a:off x="8822667" y="2032000"/>
            <a:ext cx="3949701" cy="4902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4800"/>
            </a:pPr>
            <a:r>
              <a:t>If </a:t>
            </a:r>
            <a:r>
              <a:rPr sz="3600">
                <a:solidFill>
                  <a:srgbClr val="005555"/>
                </a:solidFill>
                <a:latin typeface="Menlo"/>
                <a:ea typeface="Menlo"/>
                <a:cs typeface="Menlo"/>
                <a:sym typeface="Menlo"/>
              </a:rPr>
              <a:t>removeAll()</a:t>
            </a:r>
            <a:r>
              <a:rPr>
                <a:solidFill>
                  <a:srgbClr val="005555"/>
                </a:solidFill>
              </a:rPr>
              <a:t> test case is executed first, then </a:t>
            </a:r>
            <a:r>
              <a:rPr sz="3600">
                <a:solidFill>
                  <a:srgbClr val="005555"/>
                </a:solidFill>
                <a:latin typeface="Menlo"/>
                <a:ea typeface="Menlo"/>
                <a:cs typeface="Menlo"/>
                <a:sym typeface="Menlo"/>
              </a:rPr>
              <a:t>contains()</a:t>
            </a:r>
            <a:r>
              <a:rPr>
                <a:solidFill>
                  <a:srgbClr val="005555"/>
                </a:solidFill>
              </a:rPr>
              <a:t> test case will give wrong results!</a:t>
            </a:r>
          </a:p>
        </p:txBody>
      </p:sp>
      <p:grpSp>
        <p:nvGrpSpPr>
          <p:cNvPr id="514" name="It is a developer (your) responsibility to make sure test methods are isolated from each other!"/>
          <p:cNvGrpSpPr/>
          <p:nvPr/>
        </p:nvGrpSpPr>
        <p:grpSpPr>
          <a:xfrm>
            <a:off x="593068" y="2910778"/>
            <a:ext cx="12179300" cy="2514600"/>
            <a:chOff x="-22931" y="-12700"/>
            <a:chExt cx="10995659" cy="2514600"/>
          </a:xfrm>
        </p:grpSpPr>
        <p:sp>
          <p:nvSpPr>
            <p:cNvPr id="513" name="It is a developer (your) responsibility to make sure test methods are isolated from each other!"/>
            <p:cNvSpPr/>
            <p:nvPr/>
          </p:nvSpPr>
          <p:spPr>
            <a:xfrm>
              <a:off x="215900" y="97473"/>
              <a:ext cx="10517537" cy="20402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r>
                <a:t>It is a developer (your) responsibility to make sure test methods are isolated from each other!</a:t>
              </a:r>
            </a:p>
          </p:txBody>
        </p:sp>
        <p:pic>
          <p:nvPicPr>
            <p:cNvPr id="512" name="It is a developer (your) responsibility to make sure test methods are isolated from each other!" descr="It is a developer (your) responsibility to make sure test methods are isolated from each other!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2931" y="-12700"/>
              <a:ext cx="10995659" cy="2514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grpSp>
        <p:nvGrpSpPr>
          <p:cNvPr id="519" name="TestClass ∈ TestSuite"/>
          <p:cNvGrpSpPr/>
          <p:nvPr/>
        </p:nvGrpSpPr>
        <p:grpSpPr>
          <a:xfrm>
            <a:off x="2985135" y="971550"/>
            <a:ext cx="7549515" cy="1790700"/>
            <a:chOff x="0" y="0"/>
            <a:chExt cx="5859785" cy="1790700"/>
          </a:xfrm>
        </p:grpSpPr>
        <p:sp>
          <p:nvSpPr>
            <p:cNvPr id="518" name="TestClass ∈ TestSuite"/>
            <p:cNvSpPr/>
            <p:nvPr/>
          </p:nvSpPr>
          <p:spPr>
            <a:xfrm>
              <a:off x="215900" y="112395"/>
              <a:ext cx="5427985" cy="1286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700"/>
              </a:pPr>
              <a:r>
                <a:t>Test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C</a:t>
              </a:r>
              <a:r>
                <a:t>lass </a:t>
              </a:r>
              <a:r>
                <a:rPr sz="6800"/>
                <a:t>∈</a:t>
              </a:r>
              <a:r>
                <a:rPr sz="7700"/>
                <a:t> </a:t>
              </a:r>
              <a:r>
                <a:t>Test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S</a:t>
              </a:r>
              <a:r>
                <a:t>uite</a:t>
              </a:r>
            </a:p>
          </p:txBody>
        </p:sp>
        <p:pic>
          <p:nvPicPr>
            <p:cNvPr id="517" name="TestClass ∈ TestSuite" descr="TestClass ∈ TestSuite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59785" cy="1790700"/>
            </a:xfrm>
            <a:prstGeom prst="rect">
              <a:avLst/>
            </a:prstGeom>
            <a:effectLst/>
          </p:spPr>
        </p:pic>
      </p:grpSp>
      <p:sp>
        <p:nvSpPr>
          <p:cNvPr id="520" name="@RunWith(Suite.class)…"/>
          <p:cNvSpPr/>
          <p:nvPr/>
        </p:nvSpPr>
        <p:spPr>
          <a:xfrm>
            <a:off x="800100" y="3067050"/>
            <a:ext cx="12103100" cy="2108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00555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@</a:t>
            </a:r>
            <a:r>
              <a:t>RunWith</a:t>
            </a:r>
            <a:r>
              <a:rPr>
                <a:solidFill>
                  <a:srgbClr val="000000"/>
                </a:solidFill>
              </a:rPr>
              <a:t>(Suite.</a:t>
            </a:r>
            <a:r>
              <a:rPr>
                <a:solidFill>
                  <a:srgbClr val="8F1655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@</a:t>
            </a:r>
            <a:r>
              <a:rPr>
                <a:solidFill>
                  <a:srgbClr val="005555"/>
                </a:solidFill>
              </a:rPr>
              <a:t>SuiteClasses</a:t>
            </a:r>
            <a:r>
              <a:t>({CSVRendererTest.</a:t>
            </a:r>
            <a:r>
              <a:rPr>
                <a:solidFill>
                  <a:srgbClr val="8F1655"/>
                </a:solidFill>
              </a:rPr>
              <a:t>class</a:t>
            </a:r>
            <a:r>
              <a:t>, EmacsRendererTest.</a:t>
            </a:r>
            <a:r>
              <a:rPr>
                <a:solidFill>
                  <a:srgbClr val="8F1655"/>
                </a:solidFill>
              </a:rPr>
              <a:t>class</a:t>
            </a:r>
            <a:r>
              <a:t>, XMLRendererTest.</a:t>
            </a:r>
            <a:r>
              <a:rPr>
                <a:solidFill>
                  <a:srgbClr val="8F1655"/>
                </a:solidFill>
              </a:rPr>
              <a:t>class</a:t>
            </a:r>
            <a:r>
              <a:t>, TextPadRendererTest.</a:t>
            </a:r>
            <a:r>
              <a:rPr>
                <a:solidFill>
                  <a:srgbClr val="8F1655"/>
                </a:solidFill>
              </a:rPr>
              <a:t>class</a:t>
            </a:r>
            <a:r>
              <a:t>})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8F1655"/>
                </a:solidFill>
              </a:rPr>
              <a:t>public class</a:t>
            </a:r>
            <a:r>
              <a:t> RenderersTests {</a:t>
            </a:r>
          </a:p>
          <a:p>
            <a:pPr algn="l" defTabSz="457200"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952063" y="7749541"/>
            <a:ext cx="9009182" cy="655320"/>
            <a:chOff x="-184363" y="27941"/>
            <a:chExt cx="9009180" cy="655320"/>
          </a:xfrm>
        </p:grpSpPr>
        <p:sp>
          <p:nvSpPr>
            <p:cNvPr id="521" name="Special JUnit runner"/>
            <p:cNvSpPr/>
            <p:nvPr/>
          </p:nvSpPr>
          <p:spPr>
            <a:xfrm>
              <a:off x="-184363" y="27941"/>
              <a:ext cx="4630419" cy="655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600"/>
                <a:t>Special JUnit runner</a:t>
              </a:r>
            </a:p>
          </p:txBody>
        </p:sp>
        <p:sp>
          <p:nvSpPr>
            <p:cNvPr id="522" name="-&gt; org.junit.runners.Suite.class"/>
            <p:cNvSpPr/>
            <p:nvPr/>
          </p:nvSpPr>
          <p:spPr>
            <a:xfrm>
              <a:off x="4515073" y="89511"/>
              <a:ext cx="4309744" cy="53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400">
                  <a:solidFill>
                    <a:srgbClr val="000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8F1655"/>
                  </a:solidFill>
                  <a:latin typeface="Monaco"/>
                  <a:ea typeface="Monaco"/>
                  <a:cs typeface="Monaco"/>
                  <a:sym typeface="Monaco"/>
                </a:rPr>
                <a:t>-&gt;</a:t>
              </a:r>
              <a:r>
                <a:rPr sz="2800">
                  <a:solidFill>
                    <a:srgbClr val="8F1655"/>
                  </a:solidFill>
                  <a:latin typeface="Courier" charset="0"/>
                  <a:ea typeface="Monaco"/>
                  <a:cs typeface="Courier" charset="0"/>
                  <a:sym typeface="Monaco"/>
                </a:rPr>
                <a:t> </a:t>
              </a:r>
              <a:r>
                <a:rPr sz="2800">
                  <a:latin typeface="Courier" charset="0"/>
                  <a:ea typeface="Monaco"/>
                  <a:cs typeface="Courier" charset="0"/>
                  <a:sym typeface="Monaco"/>
                </a:rPr>
                <a:t>org.junit.runners.Suite.</a:t>
              </a:r>
              <a:r>
                <a:rPr sz="2800">
                  <a:solidFill>
                    <a:srgbClr val="8F1655"/>
                  </a:solidFill>
                  <a:latin typeface="Courier" charset="0"/>
                  <a:ea typeface="Monaco"/>
                  <a:cs typeface="Courier" charset="0"/>
                  <a:sym typeface="Monaco"/>
                </a:rPr>
                <a:t>class</a:t>
              </a:r>
            </a:p>
          </p:txBody>
        </p:sp>
      </p:grpSp>
      <p:grpSp>
        <p:nvGrpSpPr>
          <p:cNvPr id="526" name="Allows grouping test classes in different sets for test execution"/>
          <p:cNvGrpSpPr/>
          <p:nvPr/>
        </p:nvGrpSpPr>
        <p:grpSpPr>
          <a:xfrm>
            <a:off x="1384275" y="5499100"/>
            <a:ext cx="9639301" cy="1930400"/>
            <a:chOff x="0" y="0"/>
            <a:chExt cx="9639300" cy="1930400"/>
          </a:xfrm>
        </p:grpSpPr>
        <p:sp>
          <p:nvSpPr>
            <p:cNvPr id="525" name="Allows grouping test classes in different sets for test execution"/>
            <p:cNvSpPr/>
            <p:nvPr/>
          </p:nvSpPr>
          <p:spPr>
            <a:xfrm>
              <a:off x="215900" y="139700"/>
              <a:ext cx="9207500" cy="137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Allows grouping test classes in different sets for test execution</a:t>
              </a:r>
            </a:p>
          </p:txBody>
        </p:sp>
        <p:pic>
          <p:nvPicPr>
            <p:cNvPr id="524" name="Allows grouping test classes in different sets for test execution" descr="Allows grouping test classes in different sets for test execution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639300" cy="1930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itle 207873"/>
          <p:cNvSpPr>
            <a:spLocks noGrp="1"/>
          </p:cNvSpPr>
          <p:nvPr>
            <p:ph type="title"/>
          </p:nvPr>
        </p:nvSpPr>
        <p:spPr>
          <a:xfrm>
            <a:off x="767644" y="575734"/>
            <a:ext cx="11704320" cy="819573"/>
          </a:xfrm>
        </p:spPr>
        <p:txBody>
          <a:bodyPr anchor="ctr"/>
          <a:lstStyle/>
          <a:p>
            <a:r>
              <a:rPr sz="3980"/>
              <a:t>Test of “Exceptions”</a:t>
            </a:r>
          </a:p>
        </p:txBody>
      </p:sp>
      <p:sp>
        <p:nvSpPr>
          <p:cNvPr id="207876" name="Rectangle 207875"/>
          <p:cNvSpPr/>
          <p:nvPr/>
        </p:nvSpPr>
        <p:spPr>
          <a:xfrm>
            <a:off x="869245" y="1907823"/>
            <a:ext cx="11704320" cy="307057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marL="609600" lvl="0" indent="-609600"/>
            <a:r>
              <a:rPr sz="3415"/>
              <a:t>There are two cases: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sz="3415" dirty="0"/>
              <a:t>We expect a normal behavior and then no exceptions.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sz="3415" dirty="0"/>
              <a:t>We expect an anomalous behavior and then an exception.</a:t>
            </a:r>
            <a:endParaRPr lang="it-IT" altLang="x-none" sz="2845" b="1">
              <a:latin typeface="Letter Gothic MT" pitchFamily="4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Tx/>
            </a:pPr>
            <a:fld id="{9A0DB2DC-4C9A-4742-B13C-FB6460FD3503}" type="slidenum">
              <a:rPr lang="en-US" sz="2830" dirty="0">
                <a:ea typeface="Arial" panose="020B0604020202020204" pitchFamily="34" charset="0"/>
              </a:rPr>
              <a:t>38</a:t>
            </a:fld>
            <a:endParaRPr lang="en-US" sz="2830" dirty="0">
              <a:latin typeface="Times New Roman" panose="0202060305040502030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itle 220161"/>
          <p:cNvSpPr>
            <a:spLocks noGrp="1"/>
          </p:cNvSpPr>
          <p:nvPr>
            <p:ph type="title"/>
          </p:nvPr>
        </p:nvSpPr>
        <p:spPr>
          <a:xfrm>
            <a:off x="767644" y="575734"/>
            <a:ext cx="11704320" cy="1052124"/>
          </a:xfrm>
        </p:spPr>
        <p:txBody>
          <a:bodyPr anchor="ctr"/>
          <a:lstStyle/>
          <a:p>
            <a:r>
              <a:rPr lang="it-IT" altLang="x-none" sz="4550"/>
              <a:t>We expect a normal behavior …</a:t>
            </a:r>
          </a:p>
        </p:txBody>
      </p:sp>
      <p:sp>
        <p:nvSpPr>
          <p:cNvPr id="220165" name="Text Placeholder 220164"/>
          <p:cNvSpPr>
            <a:spLocks noGrp="1"/>
          </p:cNvSpPr>
          <p:nvPr>
            <p:ph type="body" idx="1"/>
          </p:nvPr>
        </p:nvSpPr>
        <p:spPr>
          <a:xfrm>
            <a:off x="973103" y="2214881"/>
            <a:ext cx="12031697" cy="6827520"/>
          </a:xfrm>
        </p:spPr>
        <p:txBody>
          <a:bodyPr/>
          <a:lstStyle/>
          <a:p>
            <a:pPr marL="0" indent="0">
              <a:buNone/>
            </a:pPr>
            <a:r>
              <a:rPr sz="3415" b="1">
                <a:latin typeface="Letter Gothic MT" pitchFamily="48" charset="0"/>
              </a:rPr>
              <a:t>try {</a:t>
            </a:r>
          </a:p>
          <a:p>
            <a:pPr marL="0" indent="0">
              <a:buNone/>
            </a:pPr>
            <a:r>
              <a:rPr sz="3415" b="1"/>
              <a:t>   // </a:t>
            </a:r>
            <a:r>
              <a:rPr sz="3415" b="1" i="1"/>
              <a:t>We call the method with correct parameters</a:t>
            </a:r>
            <a:endParaRPr sz="3415" i="1"/>
          </a:p>
          <a:p>
            <a:pPr marL="0" indent="0">
              <a:buNone/>
            </a:pPr>
            <a:r>
              <a:rPr sz="3415" b="1" dirty="0">
                <a:latin typeface="Letter Gothic MT" pitchFamily="48" charset="0"/>
              </a:rPr>
              <a:t>   object.method("Parameter</a:t>
            </a:r>
            <a:r>
              <a:rPr sz="3415" b="1">
                <a:latin typeface="Letter Gothic MT" pitchFamily="48" charset="0"/>
              </a:rPr>
              <a:t>");</a:t>
            </a:r>
          </a:p>
          <a:p>
            <a:pPr marL="0" indent="0">
              <a:buNone/>
            </a:pPr>
            <a:r>
              <a:rPr sz="3415" b="1" dirty="0" err="1">
                <a:latin typeface="Letter Gothic MT" pitchFamily="48" charset="0"/>
              </a:rPr>
              <a:t>   assertTrue(true</a:t>
            </a:r>
            <a:r>
              <a:rPr sz="3415" b="1">
                <a:latin typeface="Letter Gothic MT" pitchFamily="48" charset="0"/>
              </a:rPr>
              <a:t>); // OK </a:t>
            </a:r>
          </a:p>
          <a:p>
            <a:pPr marL="0" indent="0">
              <a:buNone/>
            </a:pPr>
            <a:r>
              <a:rPr sz="3415" b="1" dirty="0" err="1">
                <a:latin typeface="Letter Gothic MT" pitchFamily="48" charset="0"/>
              </a:rPr>
              <a:t>} catch(PossibleException</a:t>
            </a:r>
            <a:r>
              <a:rPr sz="3415" b="1">
                <a:latin typeface="Letter Gothic MT" pitchFamily="48" charset="0"/>
              </a:rPr>
              <a:t> e){ </a:t>
            </a:r>
          </a:p>
          <a:p>
            <a:pPr marL="0" indent="0">
              <a:buNone/>
            </a:pPr>
            <a:r>
              <a:rPr sz="3415" b="1">
                <a:latin typeface="Letter Gothic MT" pitchFamily="48" charset="0"/>
              </a:rPr>
              <a:t>   </a:t>
            </a:r>
            <a:r>
              <a:rPr sz="3415" b="1" dirty="0" err="1">
                <a:solidFill>
                  <a:srgbClr val="FF3300"/>
                </a:solidFill>
                <a:latin typeface="Letter Gothic MT" pitchFamily="48" charset="0"/>
              </a:rPr>
              <a:t>fail</a:t>
            </a:r>
            <a:r>
              <a:rPr sz="3415" b="1" dirty="0" err="1">
                <a:latin typeface="Letter Gothic MT" pitchFamily="48" charset="0"/>
              </a:rPr>
              <a:t>(“method</a:t>
            </a:r>
            <a:r>
              <a:rPr sz="3415" b="1">
                <a:latin typeface="Letter Gothic MT" pitchFamily="48" charset="0"/>
              </a:rPr>
              <a:t> should not fail !!!");</a:t>
            </a:r>
          </a:p>
          <a:p>
            <a:pPr marL="0" indent="0">
              <a:buNone/>
            </a:pPr>
            <a:r>
              <a:rPr sz="3415" b="1">
                <a:latin typeface="Letter Gothic MT" pitchFamily="48" charset="0"/>
              </a:rPr>
              <a:t>}</a:t>
            </a:r>
          </a:p>
        </p:txBody>
      </p:sp>
      <p:sp>
        <p:nvSpPr>
          <p:cNvPr id="220171" name="Folded Corner 220170"/>
          <p:cNvSpPr/>
          <p:nvPr/>
        </p:nvSpPr>
        <p:spPr>
          <a:xfrm>
            <a:off x="5375770" y="6719147"/>
            <a:ext cx="7091679" cy="2763520"/>
          </a:xfrm>
          <a:prstGeom prst="foldedCorner">
            <a:avLst>
              <a:gd name="adj" fmla="val 12500"/>
            </a:avLst>
          </a:prstGeom>
          <a:solidFill>
            <a:srgbClr val="FCFEB9"/>
          </a:solidFill>
          <a:ln w="12700" cap="flat" cmpd="sng">
            <a:solidFill>
              <a:schemeClr val="tx1"/>
            </a:solidFill>
            <a:prstDash val="solid"/>
            <a:headEnd type="none" w="sm" len="sm"/>
            <a:tailEnd type="none" w="med" len="lg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/>
          <a:lstStyle/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class 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TheClass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{</a:t>
            </a:r>
          </a:p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public 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void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method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(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String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p)</a:t>
            </a:r>
          </a:p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	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throws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</a:t>
            </a:r>
            <a:r>
              <a:rPr lang="it-IT" altLang="x-none" sz="2845" b="1" dirty="0">
                <a:latin typeface="Letter Gothic MT" pitchFamily="48" charset="0"/>
                <a:ea typeface="Arial" panose="020B0604020202020204" pitchFamily="34" charset="0"/>
              </a:rPr>
              <a:t>PossibleException</a:t>
            </a:r>
            <a:endParaRPr lang="it-IT" altLang="x-none" sz="2845" b="1">
              <a:latin typeface="Letter Gothic MT" pitchFamily="48" charset="0"/>
              <a:ea typeface="Arial" panose="020B0604020202020204" pitchFamily="34" charset="0"/>
            </a:endParaRPr>
          </a:p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 { /*... */ }</a:t>
            </a:r>
          </a:p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}</a:t>
            </a:r>
            <a:endParaRPr sz="2845" b="1">
              <a:latin typeface="Letter Gothic MT" pitchFamily="48" charset="0"/>
              <a:ea typeface="Arial" panose="020B0604020202020204" pitchFamily="34" charset="0"/>
            </a:endParaRPr>
          </a:p>
        </p:txBody>
      </p:sp>
      <p:sp>
        <p:nvSpPr>
          <p:cNvPr id="220172" name="Straight Connector 220171"/>
          <p:cNvSpPr/>
          <p:nvPr/>
        </p:nvSpPr>
        <p:spPr>
          <a:xfrm>
            <a:off x="7116516" y="3955627"/>
            <a:ext cx="3379894" cy="3276036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Tx/>
            </a:pPr>
            <a:fld id="{9A0DB2DC-4C9A-4742-B13C-FB6460FD3503}" type="slidenum">
              <a:rPr lang="en-US" sz="2830" dirty="0">
                <a:ea typeface="Arial" panose="020B0604020202020204" pitchFamily="34" charset="0"/>
              </a:rPr>
              <a:t>39</a:t>
            </a:fld>
            <a:endParaRPr lang="en-US" sz="2830" dirty="0">
              <a:latin typeface="Times New Roman" panose="0202060305040502030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JUnit test cases are Java code"/>
          <p:cNvSpPr/>
          <p:nvPr/>
        </p:nvSpPr>
        <p:spPr>
          <a:xfrm>
            <a:off x="174823" y="1841500"/>
            <a:ext cx="12992101" cy="711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JUnit test cases are Java code</a:t>
            </a:r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305" name="simpleTC.png" descr="simpleTC.png"/>
          <p:cNvPicPr>
            <a:picLocks noChangeAspect="1"/>
          </p:cNvPicPr>
          <p:nvPr/>
        </p:nvPicPr>
        <p:blipFill>
          <a:blip r:embed="rId2"/>
          <a:srcRect t="30505" r="37123"/>
          <a:stretch>
            <a:fillRect/>
          </a:stretch>
        </p:blipFill>
        <p:spPr>
          <a:xfrm>
            <a:off x="191047" y="3200400"/>
            <a:ext cx="12615180" cy="416491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0" name="Rectangle 219139"/>
          <p:cNvSpPr/>
          <p:nvPr/>
        </p:nvSpPr>
        <p:spPr>
          <a:xfrm>
            <a:off x="758613" y="575734"/>
            <a:ext cx="12246187" cy="130048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it-IT" altLang="x-none" sz="4550"/>
              <a:t>We expect an exception …</a:t>
            </a:r>
            <a:endParaRPr sz="4550"/>
          </a:p>
        </p:txBody>
      </p:sp>
      <p:sp>
        <p:nvSpPr>
          <p:cNvPr id="219141" name="Rectangle 219140"/>
          <p:cNvSpPr/>
          <p:nvPr/>
        </p:nvSpPr>
        <p:spPr>
          <a:xfrm>
            <a:off x="869245" y="2725138"/>
            <a:ext cx="11880427" cy="6502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marL="0" lvl="0" indent="0">
              <a:buNone/>
            </a:pPr>
            <a:r>
              <a:rPr sz="3415" b="1">
                <a:latin typeface="Letter Gothic MT" pitchFamily="48" charset="0"/>
              </a:rPr>
              <a:t>try {</a:t>
            </a:r>
          </a:p>
          <a:p>
            <a:pPr marL="0" lvl="0" indent="0">
              <a:buNone/>
            </a:pPr>
            <a:r>
              <a:rPr sz="3415" b="1">
                <a:latin typeface="Courier New" panose="02070309020205020404" pitchFamily="49" charset="0"/>
              </a:rPr>
              <a:t>  // </a:t>
            </a:r>
            <a:r>
              <a:rPr sz="3415" b="1" i="1"/>
              <a:t>we call the method with wrong parameters</a:t>
            </a:r>
          </a:p>
          <a:p>
            <a:pPr marL="0" lvl="0" indent="0">
              <a:buNone/>
            </a:pPr>
            <a:r>
              <a:rPr sz="3415" b="1" dirty="0" err="1">
                <a:latin typeface="Letter Gothic MT" pitchFamily="48" charset="0"/>
              </a:rPr>
              <a:t>  object.method(</a:t>
            </a:r>
            <a:r>
              <a:rPr sz="3415" b="1" i="1" dirty="0" err="1">
                <a:latin typeface="Letter Gothic MT" pitchFamily="48" charset="0"/>
              </a:rPr>
              <a:t>null</a:t>
            </a:r>
            <a:r>
              <a:rPr sz="3415" b="1">
                <a:latin typeface="Letter Gothic MT" pitchFamily="48" charset="0"/>
              </a:rPr>
              <a:t>);</a:t>
            </a:r>
          </a:p>
          <a:p>
            <a:pPr marL="0" lvl="0" indent="0">
              <a:buNone/>
            </a:pPr>
            <a:r>
              <a:rPr sz="3415" b="1">
                <a:latin typeface="Letter Gothic MT" pitchFamily="48" charset="0"/>
              </a:rPr>
              <a:t>  </a:t>
            </a:r>
            <a:r>
              <a:rPr sz="3415" b="1" dirty="0" err="1">
                <a:solidFill>
                  <a:srgbClr val="FF3300"/>
                </a:solidFill>
                <a:latin typeface="Letter Gothic MT" pitchFamily="48" charset="0"/>
              </a:rPr>
              <a:t>fail</a:t>
            </a:r>
            <a:r>
              <a:rPr sz="3415" b="1" dirty="0" err="1">
                <a:latin typeface="Letter Gothic MT" pitchFamily="48" charset="0"/>
              </a:rPr>
              <a:t>(“method</a:t>
            </a:r>
            <a:r>
              <a:rPr sz="3415" b="1">
                <a:latin typeface="Letter Gothic MT" pitchFamily="48" charset="0"/>
              </a:rPr>
              <a:t> should fail!!");</a:t>
            </a:r>
          </a:p>
          <a:p>
            <a:pPr marL="0" lvl="0" indent="0">
              <a:buNone/>
            </a:pPr>
            <a:r>
              <a:rPr sz="3415" b="1" dirty="0" err="1">
                <a:latin typeface="Letter Gothic MT" pitchFamily="48" charset="0"/>
              </a:rPr>
              <a:t>} catch(PossibleException</a:t>
            </a:r>
            <a:r>
              <a:rPr sz="3415" b="1">
                <a:latin typeface="Letter Gothic MT" pitchFamily="48" charset="0"/>
              </a:rPr>
              <a:t> e){ </a:t>
            </a:r>
          </a:p>
          <a:p>
            <a:pPr marL="0" lvl="0" indent="0">
              <a:buNone/>
            </a:pPr>
            <a:r>
              <a:rPr sz="3415" b="1" dirty="0" err="1">
                <a:latin typeface="Letter Gothic MT" pitchFamily="48" charset="0"/>
              </a:rPr>
              <a:t>    assertTrue(true</a:t>
            </a:r>
            <a:r>
              <a:rPr sz="3415" b="1">
                <a:latin typeface="Letter Gothic MT" pitchFamily="48" charset="0"/>
              </a:rPr>
              <a:t>); // OK</a:t>
            </a:r>
          </a:p>
          <a:p>
            <a:pPr marL="0" lvl="0" indent="0">
              <a:buNone/>
            </a:pPr>
            <a:r>
              <a:rPr sz="3415" b="1">
                <a:latin typeface="Letter Gothic MT" pitchFamily="48" charset="0"/>
              </a:rPr>
              <a:t>}</a:t>
            </a:r>
          </a:p>
        </p:txBody>
      </p:sp>
      <p:sp>
        <p:nvSpPr>
          <p:cNvPr id="219142" name="Folded Corner 219141"/>
          <p:cNvSpPr/>
          <p:nvPr/>
        </p:nvSpPr>
        <p:spPr>
          <a:xfrm>
            <a:off x="5375770" y="6719147"/>
            <a:ext cx="7091679" cy="2763520"/>
          </a:xfrm>
          <a:prstGeom prst="foldedCorner">
            <a:avLst>
              <a:gd name="adj" fmla="val 12500"/>
            </a:avLst>
          </a:prstGeom>
          <a:solidFill>
            <a:srgbClr val="FCFEB9"/>
          </a:solidFill>
          <a:ln w="12700" cap="flat" cmpd="sng">
            <a:solidFill>
              <a:schemeClr val="tx1"/>
            </a:solidFill>
            <a:prstDash val="solid"/>
            <a:headEnd type="none" w="sm" len="sm"/>
            <a:tailEnd type="none" w="med" len="lg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/>
          <a:lstStyle/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class 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TheClass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{</a:t>
            </a:r>
          </a:p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public 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void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method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(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String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p)</a:t>
            </a:r>
          </a:p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	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throws</a:t>
            </a:r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</a:t>
            </a:r>
            <a:r>
              <a:rPr lang="it-IT" altLang="x-none" sz="2845" b="1" dirty="0" err="1">
                <a:latin typeface="Letter Gothic MT" pitchFamily="48" charset="0"/>
                <a:ea typeface="Arial" panose="020B0604020202020204" pitchFamily="34" charset="0"/>
              </a:rPr>
              <a:t>PossibleException</a:t>
            </a:r>
            <a:endParaRPr lang="it-IT" altLang="x-none" sz="2845" b="1">
              <a:latin typeface="Letter Gothic MT" pitchFamily="48" charset="0"/>
              <a:ea typeface="Arial" panose="020B0604020202020204" pitchFamily="34" charset="0"/>
            </a:endParaRPr>
          </a:p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  { /*... */ }</a:t>
            </a:r>
          </a:p>
          <a:p>
            <a:pPr eaLnBrk="0" hangingPunct="0"/>
            <a:r>
              <a:rPr lang="it-IT" altLang="x-none" sz="2845" b="1">
                <a:latin typeface="Letter Gothic MT" pitchFamily="48" charset="0"/>
                <a:ea typeface="Arial" panose="020B0604020202020204" pitchFamily="34" charset="0"/>
              </a:rPr>
              <a:t>}</a:t>
            </a:r>
            <a:endParaRPr sz="2845" b="1">
              <a:latin typeface="Letter Gothic MT" pitchFamily="48" charset="0"/>
              <a:ea typeface="Arial" panose="020B0604020202020204" pitchFamily="34" charset="0"/>
            </a:endParaRPr>
          </a:p>
        </p:txBody>
      </p:sp>
      <p:sp>
        <p:nvSpPr>
          <p:cNvPr id="219143" name="Straight Connector 219142"/>
          <p:cNvSpPr/>
          <p:nvPr/>
        </p:nvSpPr>
        <p:spPr>
          <a:xfrm>
            <a:off x="5682827" y="4468143"/>
            <a:ext cx="5120640" cy="2867378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Tx/>
            </a:pPr>
            <a:fld id="{9A0DB2DC-4C9A-4742-B13C-FB6460FD3503}" type="slidenum">
              <a:rPr lang="en-US" sz="2830" dirty="0">
                <a:ea typeface="Arial" panose="020B0604020202020204" pitchFamily="34" charset="0"/>
              </a:rPr>
              <a:t>40</a:t>
            </a:fld>
            <a:endParaRPr lang="en-US" sz="2830" dirty="0">
              <a:latin typeface="Times New Roman" panose="0202060305040502030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400"/>
              <a:t>Do you know about what is it called when two programmers work together at one workstation in agile?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Pair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Let's try “Pair Testing”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Lab exercise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smtClean="0"/>
              <a:t>Simple TriType Example</a:t>
            </a:r>
            <a:endParaRPr lang="en-US" alt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4000" dirty="0">
                <a:sym typeface="+mn-ea"/>
              </a:rPr>
              <a:t>TriTyp: Given three integers for the lengths of the sides of a triangle, find the type of triangle</a:t>
            </a:r>
          </a:p>
          <a:p>
            <a:r>
              <a:rPr lang="en-US" altLang="en-US" sz="4000" dirty="0">
                <a:sym typeface="+mn-ea"/>
              </a:rPr>
              <a:t>Try testing the “Triang(int, int,int)” method</a:t>
            </a:r>
          </a:p>
          <a:p>
            <a:r>
              <a:rPr lang="en-US" altLang="en-US" sz="4000" dirty="0">
                <a:sym typeface="+mn-ea"/>
              </a:rPr>
              <a:t>Go to this link to get the program:</a:t>
            </a:r>
          </a:p>
          <a:p>
            <a:pPr marL="0" indent="0">
              <a:buNone/>
            </a:pPr>
            <a:r>
              <a:rPr lang="en-US" altLang="en-US" sz="4000" dirty="0">
                <a:solidFill>
                  <a:srgbClr val="FF0000"/>
                </a:solidFill>
                <a:sym typeface="+mn-ea"/>
                <a:hlinkClick r:id="rId3"/>
              </a:rPr>
              <a:t>https://</a:t>
            </a:r>
            <a:r>
              <a:rPr lang="en-US" altLang="en-US" sz="4000" dirty="0" smtClean="0">
                <a:solidFill>
                  <a:srgbClr val="FF0000"/>
                </a:solidFill>
                <a:sym typeface="+mn-ea"/>
                <a:hlinkClick r:id="rId3"/>
              </a:rPr>
              <a:t>classroom.github.com/g/trrjQPYs</a:t>
            </a:r>
            <a:endParaRPr lang="en-US" altLang="en-US" sz="4000" dirty="0" smtClean="0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en-US" sz="4000" dirty="0" smtClean="0">
                <a:solidFill>
                  <a:srgbClr val="FF0000"/>
                </a:solidFill>
                <a:sym typeface="+mn-ea"/>
              </a:rPr>
              <a:t>This </a:t>
            </a:r>
            <a:r>
              <a:rPr lang="en-US" altLang="en-US" sz="4000" dirty="0" smtClean="0">
                <a:solidFill>
                  <a:srgbClr val="FF0000"/>
                </a:solidFill>
                <a:sym typeface="+mn-ea"/>
              </a:rPr>
              <a:t>is an graded (passed/failed) lab assignment. You get full score as long as you accept the invitation link and commit your test (“TriTypTest.java” </a:t>
            </a:r>
            <a:r>
              <a:rPr lang="en-SG" altLang="zh-CN" sz="4000" dirty="0" smtClean="0">
                <a:solidFill>
                  <a:srgbClr val="FF0000"/>
                </a:solidFill>
                <a:sym typeface="+mn-ea"/>
              </a:rPr>
              <a:t>file) at the last step</a:t>
            </a:r>
            <a:r>
              <a:rPr lang="en-US" altLang="en-US" sz="4000" dirty="0" smtClean="0">
                <a:solidFill>
                  <a:srgbClr val="FF0000"/>
                </a:solidFill>
                <a:sym typeface="+mn-ea"/>
              </a:rPr>
              <a:t>.  </a:t>
            </a:r>
          </a:p>
          <a:p>
            <a:endParaRPr lang="en-US" altLang="en-US" dirty="0" smtClean="0">
              <a:sym typeface="+mn-ea"/>
            </a:endParaRPr>
          </a:p>
          <a:p>
            <a:endParaRPr lang="en-US" altLang="en-US" dirty="0" smtClean="0">
              <a:sym typeface="+mn-ea"/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Pair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AutoNum type="arabicPeriod"/>
            </a:pPr>
            <a:r>
              <a:rPr lang="en-US" altLang="en-US" sz="2800" dirty="0"/>
              <a:t>Form a team of two with your neighbors</a:t>
            </a:r>
          </a:p>
          <a:p>
            <a:pPr marL="914400" indent="-914400">
              <a:buAutoNum type="arabicPeriod"/>
            </a:pPr>
            <a:endParaRPr lang="en-US" altLang="en-US" sz="2800" dirty="0"/>
          </a:p>
          <a:p>
            <a:pPr marL="914400" indent="-914400">
              <a:buAutoNum type="arabicPeriod"/>
            </a:pPr>
            <a:r>
              <a:rPr lang="en-US" altLang="en-US" sz="2800" dirty="0"/>
              <a:t>Write two JUnit tests for </a:t>
            </a:r>
            <a:r>
              <a:rPr lang="en-US" altLang="en-US" sz="2800" dirty="0">
                <a:sym typeface="+mn-ea"/>
              </a:rPr>
              <a:t>TriTyp individually</a:t>
            </a:r>
          </a:p>
          <a:p>
            <a:pPr marL="914400" indent="-914400">
              <a:buAutoNum type="arabicPeriod"/>
            </a:pPr>
            <a:endParaRPr lang="en-US" altLang="en-US" sz="2800" dirty="0"/>
          </a:p>
          <a:p>
            <a:pPr marL="914400" indent="-914400">
              <a:buAutoNum type="arabicPeriod"/>
            </a:pPr>
            <a:r>
              <a:rPr lang="en-US" altLang="en-US" sz="2800" dirty="0"/>
              <a:t>Write </a:t>
            </a:r>
            <a:r>
              <a:rPr lang="en-US" altLang="en-US" sz="2800" dirty="0" smtClean="0"/>
              <a:t>two JUnit tests </a:t>
            </a:r>
            <a:r>
              <a:rPr lang="en-US" altLang="en-US" sz="2800" dirty="0"/>
              <a:t>for TriTyp </a:t>
            </a:r>
            <a:r>
              <a:rPr lang="en-US" altLang="en-US" sz="2800" dirty="0" smtClean="0"/>
              <a:t>to check for corner/boundary cases individually</a:t>
            </a:r>
            <a:endParaRPr lang="en-US" altLang="en-US" sz="2800" dirty="0"/>
          </a:p>
          <a:p>
            <a:pPr marL="914400" indent="-914400">
              <a:buAutoNum type="arabicPeriod"/>
            </a:pPr>
            <a:endParaRPr lang="en-US" altLang="en-US" sz="2800" dirty="0"/>
          </a:p>
          <a:p>
            <a:pPr marL="914400" indent="-914400">
              <a:buAutoNum type="arabicPeriod"/>
            </a:pPr>
            <a:r>
              <a:rPr lang="en-US" altLang="en-US" sz="2800" dirty="0"/>
              <a:t>Compile &amp; run your tests &amp; theory to see if they are passing</a:t>
            </a:r>
          </a:p>
          <a:p>
            <a:pPr marL="914400" indent="-914400">
              <a:buAutoNum type="arabicPeriod"/>
            </a:pPr>
            <a:endParaRPr lang="en-US" altLang="en-US" sz="2800" dirty="0"/>
          </a:p>
          <a:p>
            <a:pPr marL="914400" indent="-914400">
              <a:buAutoNum type="arabicPeriod"/>
            </a:pPr>
            <a:r>
              <a:rPr lang="en-US" altLang="en-US" sz="2800" dirty="0"/>
              <a:t>Show all your tests to your teammate and try the following: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altLang="en-US" sz="2000" dirty="0"/>
              <a:t>Convince your teammate that your tests are better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altLang="en-US" sz="2000" dirty="0"/>
              <a:t>Convince your teammate that your tests are testing different behavior than his/her tests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altLang="en-US" sz="2000" dirty="0">
                <a:sym typeface="+mn-ea"/>
              </a:rPr>
              <a:t>Convince your teammate that your tests are of the same quality</a:t>
            </a:r>
            <a:endParaRPr lang="en-US" altLang="en-US" sz="2000" dirty="0"/>
          </a:p>
          <a:p>
            <a:pPr marL="1371600" lvl="1" indent="-914400">
              <a:buFont typeface="+mj-lt"/>
              <a:buAutoNum type="alphaLcParenR"/>
            </a:pPr>
            <a:r>
              <a:rPr lang="en-US" altLang="en-US" sz="2000" dirty="0"/>
              <a:t>Let your teammate knows if you feel that his/her test is </a:t>
            </a:r>
            <a:r>
              <a:rPr lang="en-US" altLang="en-US" sz="2000" dirty="0" smtClean="0"/>
              <a:t>better</a:t>
            </a:r>
          </a:p>
          <a:p>
            <a:pPr marL="1371600" lvl="1" indent="-914400">
              <a:buFont typeface="+mj-lt"/>
              <a:buAutoNum type="alphaLcParenR"/>
            </a:pPr>
            <a:endParaRPr lang="en-US" altLang="en-US" sz="2000" dirty="0"/>
          </a:p>
          <a:p>
            <a:pPr marL="914400" indent="-914400">
              <a:buAutoNum type="arabicPeriod"/>
            </a:pPr>
            <a:r>
              <a:rPr lang="en-US" altLang="en-US" sz="2800" dirty="0" smtClean="0"/>
              <a:t>Combine all the final tests and save as </a:t>
            </a:r>
            <a:r>
              <a:rPr lang="en-US" altLang="en-US" sz="2800" dirty="0" smtClean="0">
                <a:sym typeface="+mn-ea"/>
              </a:rPr>
              <a:t>“</a:t>
            </a:r>
            <a:r>
              <a:rPr lang="en-US" altLang="en-US" sz="2800" dirty="0">
                <a:sym typeface="+mn-ea"/>
              </a:rPr>
              <a:t>TriTypTest.java” </a:t>
            </a:r>
            <a:r>
              <a:rPr lang="en-SG" altLang="zh-CN" sz="2800" dirty="0" smtClean="0">
                <a:sym typeface="+mn-ea"/>
              </a:rPr>
              <a:t>file. Commit the file </a:t>
            </a:r>
            <a:r>
              <a:rPr lang="en-US" altLang="en-US" sz="2800" dirty="0" smtClean="0"/>
              <a:t>to GitHub.</a:t>
            </a:r>
            <a:endParaRPr lang="en-US" altLang="en-US" sz="2800" dirty="0"/>
          </a:p>
          <a:p>
            <a:pPr marL="457200" lvl="1" indent="0">
              <a:buNone/>
            </a:pPr>
            <a:endParaRPr lang="en-US" altLang="en-US" sz="2000" dirty="0" smtClean="0"/>
          </a:p>
          <a:p>
            <a:pPr marL="1371600" lvl="1" indent="-914400">
              <a:buFont typeface="+mj-lt"/>
              <a:buAutoNum type="alphaLcParenR"/>
            </a:pPr>
            <a:endParaRPr lang="en-US" altLang="en-US" sz="2000" dirty="0"/>
          </a:p>
          <a:p>
            <a:pPr marL="1371600" lvl="1" indent="-914400">
              <a:buFont typeface="+mj-lt"/>
              <a:buAutoNum type="alphaLcParenR"/>
            </a:pPr>
            <a:endParaRPr lang="en-US" altLang="en-US" sz="2000" dirty="0"/>
          </a:p>
          <a:p>
            <a:pPr marL="1371600" lvl="1" indent="-914400">
              <a:buFont typeface="+mj-lt"/>
              <a:buAutoNum type="alphaLcParenR"/>
            </a:pPr>
            <a:endParaRPr lang="en-US" altLang="en-US" sz="2000" dirty="0"/>
          </a:p>
          <a:p>
            <a:pPr marL="1371600" lvl="1" indent="-914400">
              <a:buFont typeface="+mj-lt"/>
              <a:buAutoNum type="alphaLcParenR"/>
            </a:pPr>
            <a:endParaRPr lang="en-US" altLang="en-US" dirty="0"/>
          </a:p>
          <a:p>
            <a:pPr marL="914400" indent="-914400">
              <a:buAutoNum type="arabicPeriod"/>
            </a:pPr>
            <a:endParaRPr lang="en-US" altLang="en-US" dirty="0"/>
          </a:p>
        </p:txBody>
      </p:sp>
      <p:sp>
        <p:nvSpPr>
          <p:cNvPr id="7" name="Smiley Face 6"/>
          <p:cNvSpPr/>
          <p:nvPr/>
        </p:nvSpPr>
        <p:spPr>
          <a:xfrm>
            <a:off x="8443595" y="2543810"/>
            <a:ext cx="658495" cy="558165"/>
          </a:xfrm>
          <a:prstGeom prst="smileyFac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8125460" y="1598930"/>
            <a:ext cx="658495" cy="558165"/>
          </a:xfrm>
          <a:prstGeom prst="smileyFac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Smiley Face 12"/>
          <p:cNvSpPr/>
          <p:nvPr/>
        </p:nvSpPr>
        <p:spPr>
          <a:xfrm>
            <a:off x="8912225" y="1598930"/>
            <a:ext cx="658495" cy="558165"/>
          </a:xfrm>
          <a:prstGeom prst="smileyFac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Smiley Face 13"/>
          <p:cNvSpPr/>
          <p:nvPr/>
        </p:nvSpPr>
        <p:spPr>
          <a:xfrm>
            <a:off x="12156855" y="3321575"/>
            <a:ext cx="658495" cy="558165"/>
          </a:xfrm>
          <a:prstGeom prst="smileyFac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Smiley Face 14"/>
          <p:cNvSpPr/>
          <p:nvPr/>
        </p:nvSpPr>
        <p:spPr>
          <a:xfrm>
            <a:off x="11110595" y="4226560"/>
            <a:ext cx="658495" cy="558165"/>
          </a:xfrm>
          <a:prstGeom prst="smileyFac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Smiley Face 15"/>
          <p:cNvSpPr/>
          <p:nvPr/>
        </p:nvSpPr>
        <p:spPr>
          <a:xfrm>
            <a:off x="10975975" y="5143500"/>
            <a:ext cx="658495" cy="558165"/>
          </a:xfrm>
          <a:prstGeom prst="smileyFac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Smiley Face 16"/>
          <p:cNvSpPr/>
          <p:nvPr/>
        </p:nvSpPr>
        <p:spPr>
          <a:xfrm>
            <a:off x="11769090" y="5143500"/>
            <a:ext cx="658495" cy="558165"/>
          </a:xfrm>
          <a:prstGeom prst="smileyFac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tests you have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2 JUnit Tests?</a:t>
            </a:r>
          </a:p>
          <a:p>
            <a:r>
              <a:rPr lang="en-US" altLang="en-US" dirty="0"/>
              <a:t>3 JUnit Tests?</a:t>
            </a:r>
          </a:p>
          <a:p>
            <a:r>
              <a:rPr lang="en-US" altLang="en-US" dirty="0"/>
              <a:t>4 JUnit Tests?</a:t>
            </a:r>
          </a:p>
          <a:p>
            <a:r>
              <a:rPr lang="en-US" altLang="en-US" dirty="0"/>
              <a:t>&gt; 4 JUnit Tests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dirty="0"/>
              <a:t>How can unit tests help?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Y" altLang="zh-CN" dirty="0" smtClean="0">
                <a:solidFill>
                  <a:srgbClr val="FF0000"/>
                </a:solidFill>
              </a:rPr>
              <a:t>Watch the video on how to start working on open-source project (use tests to help you)</a:t>
            </a:r>
          </a:p>
          <a:p>
            <a:r>
              <a:rPr lang="en-MY" altLang="zh-CN" dirty="0" smtClean="0"/>
              <a:t>International student:</a:t>
            </a:r>
          </a:p>
          <a:p>
            <a:r>
              <a:rPr lang="en-MY" altLang="zh-CN" dirty="0">
                <a:hlinkClick r:id="rId2"/>
              </a:rPr>
              <a:t>https://www.youtube.com/watch?v=k1T5Wbx0NMw</a:t>
            </a:r>
            <a:endParaRPr lang="en-MY" altLang="zh-CN" dirty="0" smtClean="0"/>
          </a:p>
          <a:p>
            <a:r>
              <a:rPr lang="en-MY" altLang="zh-CN" dirty="0" smtClean="0"/>
              <a:t>Local student: </a:t>
            </a:r>
            <a:r>
              <a:rPr lang="en-MY" altLang="zh-CN" dirty="0" smtClean="0">
                <a:hlinkClick r:id="rId3"/>
              </a:rPr>
              <a:t>https</a:t>
            </a:r>
            <a:r>
              <a:rPr lang="en-MY" altLang="zh-CN" dirty="0">
                <a:hlinkClick r:id="rId3"/>
              </a:rPr>
              <a:t>://www.bilibili.com/video/BV1dc411h7VH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348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dirty="0" smtClean="0"/>
              <a:t>How can unit tests help?</a:t>
            </a:r>
            <a:endParaRPr lang="en-US" altLang="en-US" dirty="0"/>
          </a:p>
        </p:txBody>
      </p:sp>
      <p:pic>
        <p:nvPicPr>
          <p:cNvPr id="4" name="howToStartO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875" y="1901825"/>
            <a:ext cx="11703050" cy="6583363"/>
          </a:xfrm>
        </p:spPr>
      </p:pic>
    </p:spTree>
    <p:extLst>
      <p:ext uri="{BB962C8B-B14F-4D97-AF65-F5344CB8AC3E}">
        <p14:creationId xmlns:p14="http://schemas.microsoft.com/office/powerpoint/2010/main" val="260677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pSp>
        <p:nvGrpSpPr>
          <p:cNvPr id="313" name="Why JUnit?"/>
          <p:cNvGrpSpPr/>
          <p:nvPr/>
        </p:nvGrpSpPr>
        <p:grpSpPr>
          <a:xfrm>
            <a:off x="3950970" y="3379470"/>
            <a:ext cx="5103496" cy="1600200"/>
            <a:chOff x="0" y="0"/>
            <a:chExt cx="4121547" cy="1600200"/>
          </a:xfrm>
        </p:grpSpPr>
        <p:sp>
          <p:nvSpPr>
            <p:cNvPr id="312" name="Why JUnit?"/>
            <p:cNvSpPr/>
            <p:nvPr/>
          </p:nvSpPr>
          <p:spPr>
            <a:xfrm>
              <a:off x="215900" y="117158"/>
              <a:ext cx="3689747" cy="10864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400"/>
              </a:lvl1pPr>
            </a:lstStyle>
            <a:p>
              <a:r>
                <a:t>Why JUnit?</a:t>
              </a:r>
            </a:p>
          </p:txBody>
        </p:sp>
        <p:pic>
          <p:nvPicPr>
            <p:cNvPr id="311" name="Why JUnit?" descr="Why JUnit?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121547" cy="160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Naturally supports continuous testing…"/>
          <p:cNvSpPr/>
          <p:nvPr/>
        </p:nvSpPr>
        <p:spPr>
          <a:xfrm>
            <a:off x="1092200" y="4381500"/>
            <a:ext cx="10807700" cy="50673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marL="304800" indent="-304800" algn="l">
              <a:lnSpc>
                <a:spcPct val="120000"/>
              </a:lnSpc>
              <a:spcBef>
                <a:spcPts val="3800"/>
              </a:spcBef>
              <a:buClr>
                <a:srgbClr val="535353"/>
              </a:buClr>
              <a:buSzPct val="125000"/>
              <a:buChar char="•"/>
            </a:pPr>
            <a:r>
              <a:t>Naturally supports continuous testing </a:t>
            </a:r>
          </a:p>
          <a:p>
            <a:pPr marL="304800" indent="-304800" algn="l">
              <a:lnSpc>
                <a:spcPct val="120000"/>
              </a:lnSpc>
              <a:spcBef>
                <a:spcPts val="3800"/>
              </a:spcBef>
              <a:buClr>
                <a:srgbClr val="535353"/>
              </a:buClr>
              <a:buSzPct val="125000"/>
              <a:buChar char="•"/>
            </a:pPr>
            <a:r>
              <a:t>Aids fault localization</a:t>
            </a:r>
          </a:p>
          <a:p>
            <a:pPr marL="304800" indent="-304800" algn="l">
              <a:lnSpc>
                <a:spcPct val="120000"/>
              </a:lnSpc>
              <a:spcBef>
                <a:spcPts val="3800"/>
              </a:spcBef>
              <a:buClr>
                <a:srgbClr val="535353"/>
              </a:buClr>
              <a:buSzPct val="125000"/>
              <a:buChar char="•"/>
            </a:pPr>
            <a:r>
              <a:t>Automates test execution process</a:t>
            </a:r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17" name="Developer testing is more advanced and simpler than println-ing"/>
          <p:cNvSpPr/>
          <p:nvPr/>
        </p:nvSpPr>
        <p:spPr>
          <a:xfrm>
            <a:off x="609525" y="1060450"/>
            <a:ext cx="11455401" cy="2959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spcBef>
                <a:spcPts val="3800"/>
              </a:spcBef>
              <a:buClr>
                <a:srgbClr val="535353"/>
              </a:buCl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Developer testing is more advanced and simpler than println-ing</a:t>
            </a:r>
          </a:p>
        </p:txBody>
      </p:sp>
      <p:grpSp>
        <p:nvGrpSpPr>
          <p:cNvPr id="320" name="Why JUnit?"/>
          <p:cNvGrpSpPr/>
          <p:nvPr/>
        </p:nvGrpSpPr>
        <p:grpSpPr>
          <a:xfrm>
            <a:off x="3992880" y="3390900"/>
            <a:ext cx="5647055" cy="1600200"/>
            <a:chOff x="0" y="0"/>
            <a:chExt cx="4121547" cy="1600200"/>
          </a:xfrm>
        </p:grpSpPr>
        <p:sp>
          <p:nvSpPr>
            <p:cNvPr id="319" name="Why JUnit?"/>
            <p:cNvSpPr/>
            <p:nvPr/>
          </p:nvSpPr>
          <p:spPr>
            <a:xfrm>
              <a:off x="215900" y="117158"/>
              <a:ext cx="3689747" cy="10864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400"/>
              </a:lvl1pPr>
            </a:lstStyle>
            <a:p>
              <a:r>
                <a:t>Why JUnit?</a:t>
              </a:r>
            </a:p>
          </p:txBody>
        </p:sp>
        <p:pic>
          <p:nvPicPr>
            <p:cNvPr id="318" name="Why JUnit?" descr="Why JUnit?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121547" cy="160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323" name="Aids alternative thinking about system under test…"/>
          <p:cNvSpPr/>
          <p:nvPr/>
        </p:nvSpPr>
        <p:spPr>
          <a:xfrm>
            <a:off x="1016000" y="5523230"/>
            <a:ext cx="10513695" cy="28473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lnSpc>
                <a:spcPct val="120000"/>
              </a:lnSpc>
              <a:spcBef>
                <a:spcPts val="3800"/>
              </a:spcBef>
              <a:buClr>
                <a:srgbClr val="535353"/>
              </a:buClr>
              <a:buSzPct val="125000"/>
              <a:buChar char="•"/>
            </a:pPr>
            <a:r>
              <a:rPr sz="3200"/>
              <a:t>Aids alternative thinking about system under test</a:t>
            </a:r>
          </a:p>
          <a:p>
            <a:pPr marL="304800" indent="-304800" algn="l">
              <a:lnSpc>
                <a:spcPct val="120000"/>
              </a:lnSpc>
              <a:spcBef>
                <a:spcPts val="3800"/>
              </a:spcBef>
              <a:buClr>
                <a:srgbClr val="535353"/>
              </a:buClr>
              <a:buSzPct val="125000"/>
              <a:buChar char="•"/>
            </a:pPr>
            <a:r>
              <a:rPr sz="3200"/>
              <a:t>Is a software specification (intended behavior)</a:t>
            </a:r>
          </a:p>
          <a:p>
            <a:pPr marL="304800" indent="-304800" algn="l">
              <a:lnSpc>
                <a:spcPct val="120000"/>
              </a:lnSpc>
              <a:spcBef>
                <a:spcPts val="3800"/>
              </a:spcBef>
              <a:buClr>
                <a:srgbClr val="535353"/>
              </a:buClr>
              <a:buSzPct val="125000"/>
              <a:buChar char="•"/>
            </a:pPr>
            <a:r>
              <a:rPr sz="3200"/>
              <a:t>Consolidates test results and execution statistics</a:t>
            </a:r>
          </a:p>
        </p:txBody>
      </p:sp>
      <p:sp>
        <p:nvSpPr>
          <p:cNvPr id="324" name="Developer testing is more advanced and simpler than println-ing"/>
          <p:cNvSpPr/>
          <p:nvPr/>
        </p:nvSpPr>
        <p:spPr>
          <a:xfrm>
            <a:off x="609525" y="1060450"/>
            <a:ext cx="11455401" cy="2959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spcBef>
                <a:spcPts val="3800"/>
              </a:spcBef>
              <a:buClr>
                <a:srgbClr val="535353"/>
              </a:buCl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Developer testing is more advanced and simpler than println-ing</a:t>
            </a:r>
          </a:p>
        </p:txBody>
      </p:sp>
      <p:grpSp>
        <p:nvGrpSpPr>
          <p:cNvPr id="327" name="Why JUnit?"/>
          <p:cNvGrpSpPr/>
          <p:nvPr/>
        </p:nvGrpSpPr>
        <p:grpSpPr>
          <a:xfrm>
            <a:off x="3781425" y="3390900"/>
            <a:ext cx="5387340" cy="1600200"/>
            <a:chOff x="-650875" y="0"/>
            <a:chExt cx="5387339" cy="1600200"/>
          </a:xfrm>
        </p:grpSpPr>
        <p:sp>
          <p:nvSpPr>
            <p:cNvPr id="326" name="Why JUnit?"/>
            <p:cNvSpPr/>
            <p:nvPr/>
          </p:nvSpPr>
          <p:spPr>
            <a:xfrm>
              <a:off x="215900" y="139700"/>
              <a:ext cx="3689747" cy="104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/>
              </a:lvl1pPr>
            </a:lstStyle>
            <a:p>
              <a:r>
                <a:t>Why JUnit?</a:t>
              </a:r>
            </a:p>
          </p:txBody>
        </p:sp>
        <p:pic>
          <p:nvPicPr>
            <p:cNvPr id="325" name="Why JUnit?" descr="Why JUnit?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650875" y="0"/>
              <a:ext cx="5387339" cy="160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JUnit testing"/>
          <p:cNvSpPr/>
          <p:nvPr/>
        </p:nvSpPr>
        <p:spPr>
          <a:xfrm>
            <a:off x="432345" y="431800"/>
            <a:ext cx="12128501" cy="723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JUnit testing</a:t>
            </a:r>
          </a:p>
        </p:txBody>
      </p:sp>
      <p:pic>
        <p:nvPicPr>
          <p:cNvPr id="330" name="println.png" descr="print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01" y="5740400"/>
            <a:ext cx="11396200" cy="38735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331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332" name="Println-ing"/>
          <p:cNvSpPr/>
          <p:nvPr/>
        </p:nvSpPr>
        <p:spPr>
          <a:xfrm>
            <a:off x="4899483" y="4933950"/>
            <a:ext cx="3205834" cy="723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 Println-ing</a:t>
            </a:r>
          </a:p>
        </p:txBody>
      </p:sp>
      <p:pic>
        <p:nvPicPr>
          <p:cNvPr id="333" name="simpleTC.png" descr="simpleTC.png"/>
          <p:cNvPicPr>
            <a:picLocks noChangeAspect="1"/>
          </p:cNvPicPr>
          <p:nvPr/>
        </p:nvPicPr>
        <p:blipFill>
          <a:blip r:embed="rId3"/>
          <a:srcRect l="1065" t="32765" r="38616" b="2602"/>
          <a:stretch>
            <a:fillRect/>
          </a:stretch>
        </p:blipFill>
        <p:spPr>
          <a:xfrm>
            <a:off x="1126435" y="1231900"/>
            <a:ext cx="11353801" cy="363407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334" name="vs."/>
          <p:cNvSpPr/>
          <p:nvPr/>
        </p:nvSpPr>
        <p:spPr>
          <a:xfrm>
            <a:off x="6085830" y="4248150"/>
            <a:ext cx="833140" cy="723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vs.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JUnit testing"/>
          <p:cNvSpPr/>
          <p:nvPr/>
        </p:nvSpPr>
        <p:spPr>
          <a:xfrm>
            <a:off x="432345" y="431800"/>
            <a:ext cx="12128501" cy="723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JUnit testing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338" name="simpleTC.png" descr="simpleTC.png"/>
          <p:cNvPicPr>
            <a:picLocks noChangeAspect="1"/>
          </p:cNvPicPr>
          <p:nvPr/>
        </p:nvPicPr>
        <p:blipFill>
          <a:blip r:embed="rId2"/>
          <a:srcRect l="1065" t="32765" r="38616" b="2602"/>
          <a:stretch>
            <a:fillRect/>
          </a:stretch>
        </p:blipFill>
        <p:spPr>
          <a:xfrm>
            <a:off x="1126435" y="1231900"/>
            <a:ext cx="11353801" cy="363407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339" name="vs."/>
          <p:cNvSpPr/>
          <p:nvPr/>
        </p:nvSpPr>
        <p:spPr>
          <a:xfrm>
            <a:off x="6085830" y="4248150"/>
            <a:ext cx="833140" cy="723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vs.</a:t>
            </a:r>
          </a:p>
        </p:txBody>
      </p:sp>
      <p:sp>
        <p:nvSpPr>
          <p:cNvPr id="340" name="Println-ing…"/>
          <p:cNvSpPr/>
          <p:nvPr/>
        </p:nvSpPr>
        <p:spPr>
          <a:xfrm>
            <a:off x="1797685" y="5190173"/>
            <a:ext cx="9409430" cy="2040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 Println-ing</a:t>
            </a:r>
          </a:p>
          <a:p>
            <a:pPr algn="l">
              <a:buSzPct val="125000"/>
              <a:buChar char="•"/>
            </a:pPr>
            <a:r>
              <a:rPr sz="2800"/>
              <a:t>unnecessary main() method</a:t>
            </a:r>
          </a:p>
          <a:p>
            <a:pPr algn="l">
              <a:buSzPct val="125000"/>
              <a:buChar char="•"/>
            </a:pPr>
            <a:r>
              <a:rPr sz="2800"/>
              <a:t>placing and then removing ‘System.out.println(...)’</a:t>
            </a:r>
          </a:p>
          <a:p>
            <a:pPr algn="l">
              <a:buSzPct val="125000"/>
              <a:buChar char="•"/>
            </a:pPr>
            <a:r>
              <a:rPr sz="2800"/>
              <a:t>inspecting output manually</a:t>
            </a:r>
          </a:p>
        </p:txBody>
      </p:sp>
    </p:spTree>
  </p:cSld>
  <p:clrMapOvr>
    <a:masterClrMapping/>
  </p:clrMapOvr>
  <p:transition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quity">
  <a:themeElements>
    <a:clrScheme name="Custom 2">
      <a:dk1>
        <a:sysClr val="windowText" lastClr="000000"/>
      </a:dk1>
      <a:lt1>
        <a:srgbClr val="FFFFFF"/>
      </a:lt1>
      <a:dk2>
        <a:srgbClr val="FF66CC"/>
      </a:dk2>
      <a:lt2>
        <a:srgbClr val="66FFFF"/>
      </a:lt2>
      <a:accent1>
        <a:srgbClr val="0070C0"/>
      </a:accent1>
      <a:accent2>
        <a:srgbClr val="3399FF"/>
      </a:accent2>
      <a:accent3>
        <a:srgbClr val="FF00FF"/>
      </a:accent3>
      <a:accent4>
        <a:srgbClr val="FFCCFF"/>
      </a:accent4>
      <a:accent5>
        <a:srgbClr val="CC99FF"/>
      </a:accent5>
      <a:accent6>
        <a:srgbClr val="FFCCFF"/>
      </a:accent6>
      <a:hlink>
        <a:srgbClr val="9933FF"/>
      </a:hlink>
      <a:folHlink>
        <a:srgbClr val="66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1909</Words>
  <Application>Microsoft Office PowerPoint</Application>
  <PresentationFormat>自定义</PresentationFormat>
  <Paragraphs>516</Paragraphs>
  <Slides>47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5" baseType="lpstr">
      <vt:lpstr>Courier</vt:lpstr>
      <vt:lpstr>Gill Sans</vt:lpstr>
      <vt:lpstr>Gill Sans Light</vt:lpstr>
      <vt:lpstr>Letter Gothic MT</vt:lpstr>
      <vt:lpstr>Menlo</vt:lpstr>
      <vt:lpstr>Monaco</vt:lpstr>
      <vt:lpstr>SimSun</vt:lpstr>
      <vt:lpstr>SimSun</vt:lpstr>
      <vt:lpstr>楷体</vt:lpstr>
      <vt:lpstr>Arial</vt:lpstr>
      <vt:lpstr>Courier New</vt:lpstr>
      <vt:lpstr>Helvetica</vt:lpstr>
      <vt:lpstr>Lucida Grande</vt:lpstr>
      <vt:lpstr>Times New Roman</vt:lpstr>
      <vt:lpstr>Wingdings</vt:lpstr>
      <vt:lpstr>Wingdings 2</vt:lpstr>
      <vt:lpstr>1_Blue Waves</vt:lpstr>
      <vt:lpstr>Equity</vt:lpstr>
      <vt:lpstr>JUnit in the context and JUnit Format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Elements of a Test case</vt:lpstr>
      <vt:lpstr>@test method</vt:lpstr>
      <vt:lpstr>PowerPoint 演示文稿</vt:lpstr>
      <vt:lpstr>Logical structure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class</vt:lpstr>
      <vt:lpstr>Test class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of “Exceptions”</vt:lpstr>
      <vt:lpstr>We expect a normal behavior …</vt:lpstr>
      <vt:lpstr>PowerPoint 演示文稿</vt:lpstr>
      <vt:lpstr>Do you know about what is it called when two programmers work together at one workstation in agile?</vt:lpstr>
      <vt:lpstr>Let's try “Pair Testing”</vt:lpstr>
      <vt:lpstr>Simple TriType Example</vt:lpstr>
      <vt:lpstr>Pair Testing</vt:lpstr>
      <vt:lpstr>How many tests you have now?</vt:lpstr>
      <vt:lpstr>How can unit tests help?</vt:lpstr>
      <vt:lpstr>How can unit tests help?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JUnit in the context and JUnit Format</dc:title>
  <dc:creator>shinhwei</dc:creator>
  <cp:lastModifiedBy>97 David</cp:lastModifiedBy>
  <cp:revision>47</cp:revision>
  <dcterms:created xsi:type="dcterms:W3CDTF">2018-09-17T17:31:00Z</dcterms:created>
  <dcterms:modified xsi:type="dcterms:W3CDTF">2021-03-05T06:36:23Z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